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modernComment_10D_862024CA.xml" ContentType="application/vnd.ms-powerpoint.comments+xml"/>
  <Override PartName="/ppt/notesSlides/notesSlide1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3" r:id="rId4"/>
  </p:sldMasterIdLst>
  <p:notesMasterIdLst>
    <p:notesMasterId r:id="rId15"/>
  </p:notesMasterIdLst>
  <p:sldIdLst>
    <p:sldId id="261" r:id="rId5"/>
    <p:sldId id="262" r:id="rId6"/>
    <p:sldId id="263" r:id="rId7"/>
    <p:sldId id="264" r:id="rId8"/>
    <p:sldId id="265" r:id="rId9"/>
    <p:sldId id="266" r:id="rId10"/>
    <p:sldId id="267" r:id="rId11"/>
    <p:sldId id="268" r:id="rId12"/>
    <p:sldId id="269" r:id="rId13"/>
    <p:sldId id="270" r:id="rId14"/>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92" userDrawn="1">
          <p15:clr>
            <a:srgbClr val="A4A3A4"/>
          </p15:clr>
        </p15:guide>
        <p15:guide id="2" pos="2448">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 id="{E2840691-8B9B-2DE5-9481-4142709B03AE}" name="Derian Granados Cespedes (Accenture International LTD)" initials="DL" userId="S::v-deriang@microsoft.com::b3457583-0850-4e54-a843-446541e75ece" providerId="AD"/>
  <p188:author id="{6EEAA0FA-2D8A-242E-31F3-AC98FF55B459}" name="Kellie Umana Chavarria (Accenture International Ltd.)" initials="KL" userId="S::v-kellieu@microsoft.com::3ba5646b-060b-4986-a1a6-1fef637febd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5BD4"/>
    <a:srgbClr val="FF50FF"/>
    <a:srgbClr val="E6E6E6"/>
    <a:srgbClr val="D2D2D2"/>
    <a:srgbClr val="0078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49B897-943F-C6DC-8BC4-F25EFE965A91}" v="2" dt="2023-03-28T18:28:07.030"/>
    <p1510:client id="{1A2237F6-3941-4E09-8C6C-AD9D1774D7BE}" v="1" dt="2023-03-31T18:54:00.580"/>
    <p1510:client id="{1AE9EE5C-9B90-E7AA-E6A6-ACEA166979D5}" v="36" dt="2023-03-24T15:36:31.815"/>
    <p1510:client id="{3B052404-6250-87FE-714E-F11EC05808CD}" v="8" dt="2023-03-28T22:10:01.853"/>
    <p1510:client id="{6E1BFCE1-EC9F-49CF-8FAA-39E3B469C293}" v="9" dt="2023-03-22T23:03:51.990"/>
    <p1510:client id="{C66955A9-7A0A-49A9-E954-FA2503444CC0}" v="7" dt="2023-03-31T00:00:22.132"/>
    <p1510:client id="{E23E8B17-4896-7294-7A5D-0BB3F8F782F6}" v="58" dt="2023-03-24T23:11:07.6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88"/>
    <p:restoredTop sz="96822" autoAdjust="0"/>
  </p:normalViewPr>
  <p:slideViewPr>
    <p:cSldViewPr snapToGrid="0" snapToObjects="1">
      <p:cViewPr varScale="1">
        <p:scale>
          <a:sx n="99" d="100"/>
          <a:sy n="99" d="100"/>
        </p:scale>
        <p:origin x="4064" y="88"/>
      </p:cViewPr>
      <p:guideLst>
        <p:guide orient="horz" pos="3192"/>
        <p:guide pos="2448"/>
      </p:guideLst>
    </p:cSldViewPr>
  </p:slideViewPr>
  <p:notesTextViewPr>
    <p:cViewPr>
      <p:scale>
        <a:sx n="1" d="1"/>
        <a:sy n="1" d="1"/>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comments/modernComment_10D_862024CA.xml><?xml version="1.0" encoding="utf-8"?>
<p188:cmLst xmlns:a="http://schemas.openxmlformats.org/drawingml/2006/main" xmlns:r="http://schemas.openxmlformats.org/officeDocument/2006/relationships" xmlns:p188="http://schemas.microsoft.com/office/powerpoint/2018/8/main">
  <p188:cm id="{AB91185C-357B-4248-B94D-56776BBC9AAE}" authorId="{6EEAA0FA-2D8A-242E-31F3-AC98FF55B459}" status="resolved" created="2023-03-28T18:28:07.030" complete="100000">
    <ac:txMkLst xmlns:ac="http://schemas.microsoft.com/office/drawing/2013/main/command">
      <pc:docMk xmlns:pc="http://schemas.microsoft.com/office/powerpoint/2013/main/command"/>
      <pc:sldMk xmlns:pc="http://schemas.microsoft.com/office/powerpoint/2013/main/command" cId="2250253514" sldId="269"/>
      <ac:spMk id="5" creationId="{C33EEB09-4BEC-EF1F-D3CE-035F84426343}"/>
      <ac:txMk cp="51">
        <ac:context len="1747" hash="3818688907"/>
      </ac:txMk>
    </ac:txMkLst>
    <p188:pos x="3231413" y="1123273"/>
    <p188:replyLst>
      <p188:reply id="{8F1FBC28-790A-460E-8E30-320B54A18680}" authorId="{E2840691-8B9B-2DE5-9481-4142709B03AE}" created="2023-03-28T22:09:59.197">
        <p188:txBody>
          <a:bodyPr/>
          <a:lstStyle/>
          <a:p>
            <a:r>
              <a:rPr lang="en-US"/>
              <a:t>Title changed</a:t>
            </a:r>
          </a:p>
        </p188:txBody>
      </p188:reply>
    </p188:replyLst>
    <p188:txBody>
      <a:bodyPr/>
      <a:lstStyle/>
      <a:p>
        <a:r>
          <a:rPr lang="en-US"/>
          <a:t>[@Jose Pablo Angulo-Salas (Accenture International Limite)] according to Diana, we have to change this tittle, I suggest could be something around: "Transform the way your people communicate."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EE6257-3CD2-4FD4-A4AC-227F7612E14C}" type="datetimeFigureOut">
              <a:rPr lang="en-US" smtClean="0"/>
              <a:t>3/31/2023</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E94914-9A55-4AF3-B516-3DFB6F2CF3F9}" type="slidenum">
              <a:rPr lang="en-US" smtClean="0"/>
              <a:t>‹#›</a:t>
            </a:fld>
            <a:endParaRPr lang="en-US"/>
          </a:p>
        </p:txBody>
      </p:sp>
    </p:spTree>
    <p:extLst>
      <p:ext uri="{BB962C8B-B14F-4D97-AF65-F5344CB8AC3E}">
        <p14:creationId xmlns:p14="http://schemas.microsoft.com/office/powerpoint/2010/main" val="3667889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5E94914-9A55-4AF3-B516-3DFB6F2CF3F9}" type="slidenum">
              <a:rPr lang="en-US" smtClean="0"/>
              <a:t>1</a:t>
            </a:fld>
            <a:endParaRPr lang="en-US"/>
          </a:p>
        </p:txBody>
      </p:sp>
    </p:spTree>
    <p:extLst>
      <p:ext uri="{BB962C8B-B14F-4D97-AF65-F5344CB8AC3E}">
        <p14:creationId xmlns:p14="http://schemas.microsoft.com/office/powerpoint/2010/main" val="30328684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5E94914-9A55-4AF3-B516-3DFB6F2CF3F9}" type="slidenum">
              <a:rPr lang="en-US" smtClean="0"/>
              <a:t>10</a:t>
            </a:fld>
            <a:endParaRPr lang="en-US"/>
          </a:p>
        </p:txBody>
      </p:sp>
    </p:spTree>
    <p:extLst>
      <p:ext uri="{BB962C8B-B14F-4D97-AF65-F5344CB8AC3E}">
        <p14:creationId xmlns:p14="http://schemas.microsoft.com/office/powerpoint/2010/main" val="1558514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5E94914-9A55-4AF3-B516-3DFB6F2CF3F9}" type="slidenum">
              <a:rPr lang="en-US" smtClean="0"/>
              <a:t>2</a:t>
            </a:fld>
            <a:endParaRPr lang="en-US"/>
          </a:p>
        </p:txBody>
      </p:sp>
    </p:spTree>
    <p:extLst>
      <p:ext uri="{BB962C8B-B14F-4D97-AF65-F5344CB8AC3E}">
        <p14:creationId xmlns:p14="http://schemas.microsoft.com/office/powerpoint/2010/main" val="10503436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5E94914-9A55-4AF3-B516-3DFB6F2CF3F9}" type="slidenum">
              <a:rPr lang="en-US" smtClean="0"/>
              <a:t>3</a:t>
            </a:fld>
            <a:endParaRPr lang="en-US"/>
          </a:p>
        </p:txBody>
      </p:sp>
    </p:spTree>
    <p:extLst>
      <p:ext uri="{BB962C8B-B14F-4D97-AF65-F5344CB8AC3E}">
        <p14:creationId xmlns:p14="http://schemas.microsoft.com/office/powerpoint/2010/main" val="2434731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5E94914-9A55-4AF3-B516-3DFB6F2CF3F9}" type="slidenum">
              <a:rPr lang="en-US" smtClean="0"/>
              <a:t>4</a:t>
            </a:fld>
            <a:endParaRPr lang="en-US"/>
          </a:p>
        </p:txBody>
      </p:sp>
    </p:spTree>
    <p:extLst>
      <p:ext uri="{BB962C8B-B14F-4D97-AF65-F5344CB8AC3E}">
        <p14:creationId xmlns:p14="http://schemas.microsoft.com/office/powerpoint/2010/main" val="1315176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5E94914-9A55-4AF3-B516-3DFB6F2CF3F9}" type="slidenum">
              <a:rPr lang="en-US" smtClean="0"/>
              <a:t>5</a:t>
            </a:fld>
            <a:endParaRPr lang="en-US"/>
          </a:p>
        </p:txBody>
      </p:sp>
    </p:spTree>
    <p:extLst>
      <p:ext uri="{BB962C8B-B14F-4D97-AF65-F5344CB8AC3E}">
        <p14:creationId xmlns:p14="http://schemas.microsoft.com/office/powerpoint/2010/main" val="3791351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5E94914-9A55-4AF3-B516-3DFB6F2CF3F9}" type="slidenum">
              <a:rPr lang="en-US" smtClean="0"/>
              <a:t>6</a:t>
            </a:fld>
            <a:endParaRPr lang="en-US"/>
          </a:p>
        </p:txBody>
      </p:sp>
    </p:spTree>
    <p:extLst>
      <p:ext uri="{BB962C8B-B14F-4D97-AF65-F5344CB8AC3E}">
        <p14:creationId xmlns:p14="http://schemas.microsoft.com/office/powerpoint/2010/main" val="32576627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5E94914-9A55-4AF3-B516-3DFB6F2CF3F9}" type="slidenum">
              <a:rPr lang="en-US" smtClean="0"/>
              <a:t>7</a:t>
            </a:fld>
            <a:endParaRPr lang="en-US"/>
          </a:p>
        </p:txBody>
      </p:sp>
    </p:spTree>
    <p:extLst>
      <p:ext uri="{BB962C8B-B14F-4D97-AF65-F5344CB8AC3E}">
        <p14:creationId xmlns:p14="http://schemas.microsoft.com/office/powerpoint/2010/main" val="30282054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5E94914-9A55-4AF3-B516-3DFB6F2CF3F9}" type="slidenum">
              <a:rPr lang="en-US" smtClean="0"/>
              <a:t>8</a:t>
            </a:fld>
            <a:endParaRPr lang="en-US"/>
          </a:p>
        </p:txBody>
      </p:sp>
    </p:spTree>
    <p:extLst>
      <p:ext uri="{BB962C8B-B14F-4D97-AF65-F5344CB8AC3E}">
        <p14:creationId xmlns:p14="http://schemas.microsoft.com/office/powerpoint/2010/main" val="39344285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5E94914-9A55-4AF3-B516-3DFB6F2CF3F9}" type="slidenum">
              <a:rPr lang="en-US" smtClean="0"/>
              <a:t>9</a:t>
            </a:fld>
            <a:endParaRPr lang="en-US"/>
          </a:p>
        </p:txBody>
      </p:sp>
    </p:spTree>
    <p:extLst>
      <p:ext uri="{BB962C8B-B14F-4D97-AF65-F5344CB8AC3E}">
        <p14:creationId xmlns:p14="http://schemas.microsoft.com/office/powerpoint/2010/main" val="37442702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11966F4-E5F3-22AF-8DC0-29E155263FAB}"/>
              </a:ext>
            </a:extLst>
          </p:cNvPr>
          <p:cNvPicPr>
            <a:picLocks noChangeAspect="1"/>
          </p:cNvPicPr>
          <p:nvPr userDrawn="1"/>
        </p:nvPicPr>
        <p:blipFill>
          <a:blip r:embed="rId2"/>
          <a:stretch>
            <a:fillRect/>
          </a:stretch>
        </p:blipFill>
        <p:spPr>
          <a:xfrm>
            <a:off x="6161618" y="365080"/>
            <a:ext cx="1170678" cy="430626"/>
          </a:xfrm>
          <a:prstGeom prst="rect">
            <a:avLst/>
          </a:prstGeom>
        </p:spPr>
      </p:pic>
      <p:sp>
        <p:nvSpPr>
          <p:cNvPr id="20" name="Picture Placeholder 44">
            <a:extLst>
              <a:ext uri="{FF2B5EF4-FFF2-40B4-BE49-F238E27FC236}">
                <a16:creationId xmlns:a16="http://schemas.microsoft.com/office/drawing/2014/main" id="{46124A15-6BFF-CB54-F0E4-97FBDBEF7DBF}"/>
              </a:ext>
            </a:extLst>
          </p:cNvPr>
          <p:cNvSpPr>
            <a:spLocks noGrp="1"/>
          </p:cNvSpPr>
          <p:nvPr>
            <p:ph type="pic" sz="quarter" idx="11" hasCustomPrompt="1"/>
          </p:nvPr>
        </p:nvSpPr>
        <p:spPr>
          <a:xfrm>
            <a:off x="479425" y="340007"/>
            <a:ext cx="1568316" cy="480773"/>
          </a:xfrm>
        </p:spPr>
        <p:txBody>
          <a:bodyPr>
            <a:noAutofit/>
          </a:bodyPr>
          <a:lstStyle>
            <a:lvl1pPr>
              <a:defRPr lang="en-US" sz="900" kern="1200" spc="0" baseline="0" dirty="0" smtClean="0">
                <a:solidFill>
                  <a:schemeClr val="tx1"/>
                </a:solidFill>
                <a:latin typeface="Segoe UI" panose="020B0502040204020203" pitchFamily="34" charset="0"/>
                <a:ea typeface="Calibri" panose="020F0502020204030204" pitchFamily="34" charset="0"/>
                <a:cs typeface="Segoe UI" panose="020B0502040204020203" pitchFamily="34" charset="0"/>
              </a:defRPr>
            </a:lvl1pPr>
          </a:lstStyle>
          <a:p>
            <a:pPr marL="0" marR="0" lvl="0" indent="0" algn="l" defTabSz="582964" rtl="0" eaLnBrk="1" fontAlgn="auto" latinLnBrk="0" hangingPunct="1">
              <a:lnSpc>
                <a:spcPct val="90000"/>
              </a:lnSpc>
              <a:spcBef>
                <a:spcPts val="0"/>
              </a:spcBef>
              <a:spcAft>
                <a:spcPts val="0"/>
              </a:spcAft>
              <a:buClrTx/>
              <a:buSzPct val="90000"/>
              <a:buFont typeface="Wingdings" panose="05000000000000000000" pitchFamily="2" charset="2"/>
              <a:buNone/>
              <a:tabLst/>
              <a:defRPr/>
            </a:pPr>
            <a:r>
              <a:rPr lang="en-US" dirty="0"/>
              <a:t>Insert your logo </a:t>
            </a:r>
            <a:br>
              <a:rPr lang="en-US" dirty="0"/>
            </a:br>
            <a:r>
              <a:rPr lang="en-US" dirty="0"/>
              <a:t>with a transparent background here</a:t>
            </a:r>
          </a:p>
        </p:txBody>
      </p:sp>
    </p:spTree>
    <p:extLst>
      <p:ext uri="{BB962C8B-B14F-4D97-AF65-F5344CB8AC3E}">
        <p14:creationId xmlns:p14="http://schemas.microsoft.com/office/powerpoint/2010/main" val="123139934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oleObject" Target="../embeddings/oleObject1.bin"/><Relationship Id="rId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93E523C3-B787-4D13-82CA-CFD4A8DE4C55}"/>
              </a:ext>
            </a:extLst>
          </p:cNvPr>
          <p:cNvGraphicFramePr>
            <a:graphicFrameLocks noChangeAspect="1"/>
          </p:cNvGraphicFramePr>
          <p:nvPr userDrawn="1">
            <p:custDataLst>
              <p:tags r:id="rId3"/>
            </p:custDataLst>
          </p:nvPr>
        </p:nvGraphicFramePr>
        <p:xfrm>
          <a:off x="993" y="2283"/>
          <a:ext cx="992" cy="2284"/>
        </p:xfrm>
        <a:graphic>
          <a:graphicData uri="http://schemas.openxmlformats.org/presentationml/2006/ole">
            <mc:AlternateContent xmlns:mc="http://schemas.openxmlformats.org/markup-compatibility/2006">
              <mc:Choice xmlns:v="urn:schemas-microsoft-com:vml" Requires="v">
                <p:oleObj name="think-cell Slide" r:id="rId5" imgW="425" imgH="424" progId="TCLayout.ActiveDocument.1">
                  <p:embed/>
                </p:oleObj>
              </mc:Choice>
              <mc:Fallback>
                <p:oleObj name="think-cell Slide" r:id="rId5" imgW="425" imgH="424" progId="TCLayout.ActiveDocument.1">
                  <p:embed/>
                  <p:pic>
                    <p:nvPicPr>
                      <p:cNvPr id="6" name="Object 5" hidden="1">
                        <a:extLst>
                          <a:ext uri="{FF2B5EF4-FFF2-40B4-BE49-F238E27FC236}">
                            <a16:creationId xmlns:a16="http://schemas.microsoft.com/office/drawing/2014/main" id="{93E523C3-B787-4D13-82CA-CFD4A8DE4C55}"/>
                          </a:ext>
                        </a:extLst>
                      </p:cNvPr>
                      <p:cNvPicPr/>
                      <p:nvPr/>
                    </p:nvPicPr>
                    <p:blipFill>
                      <a:blip r:embed="rId6"/>
                      <a:stretch>
                        <a:fillRect/>
                      </a:stretch>
                    </p:blipFill>
                    <p:spPr>
                      <a:xfrm>
                        <a:off x="993" y="2283"/>
                        <a:ext cx="992" cy="2284"/>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24A4B367-20CE-44B8-B40C-4C490520C9AE}"/>
              </a:ext>
            </a:extLst>
          </p:cNvPr>
          <p:cNvSpPr/>
          <p:nvPr userDrawn="1">
            <p:custDataLst>
              <p:tags r:id="rId4"/>
            </p:custDataLst>
          </p:nvPr>
        </p:nvSpPr>
        <p:spPr bwMode="auto">
          <a:xfrm>
            <a:off x="0" y="0"/>
            <a:ext cx="99214" cy="22828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lvl="0" indent="0" algn="ctr" defTabSz="582795" fontAlgn="base">
              <a:lnSpc>
                <a:spcPct val="90000"/>
              </a:lnSpc>
              <a:spcBef>
                <a:spcPct val="0"/>
              </a:spcBef>
              <a:spcAft>
                <a:spcPct val="0"/>
              </a:spcAft>
            </a:pPr>
            <a:endParaRPr lang="en-US" sz="2000" b="0" i="0" baseline="0" err="1">
              <a:gradFill>
                <a:gsLst>
                  <a:gs pos="0">
                    <a:srgbClr val="FFFFFF"/>
                  </a:gs>
                  <a:gs pos="100000">
                    <a:srgbClr val="FFFFFF"/>
                  </a:gs>
                </a:gsLst>
                <a:lin ang="5400000" scaled="0"/>
              </a:gradFill>
              <a:latin typeface="Segoe UI Semibold" panose="020B0702040204020203" pitchFamily="34" charset="0"/>
              <a:ea typeface="+mn-ea"/>
              <a:cs typeface="Segoe UI" pitchFamily="34" charset="0"/>
              <a:sym typeface="Segoe UI Semibold" panose="020B0702040204020203" pitchFamily="34" charset="0"/>
            </a:endParaRPr>
          </a:p>
        </p:txBody>
      </p:sp>
      <p:sp>
        <p:nvSpPr>
          <p:cNvPr id="2" name="Title Placeholder 1"/>
          <p:cNvSpPr>
            <a:spLocks noGrp="1"/>
          </p:cNvSpPr>
          <p:nvPr>
            <p:ph type="title"/>
          </p:nvPr>
        </p:nvSpPr>
        <p:spPr>
          <a:xfrm>
            <a:off x="434975" y="633711"/>
            <a:ext cx="6918325" cy="1091220"/>
          </a:xfrm>
          <a:prstGeom prst="rect">
            <a:avLst/>
          </a:prstGeom>
        </p:spPr>
        <p:txBody>
          <a:bodyPr vert="horz" wrap="square" lIns="0" tIns="164592" rIns="0" bIns="0" rtlCol="0" anchor="t">
            <a:noAutofit/>
          </a:bodyPr>
          <a:lstStyle/>
          <a:p>
            <a:r>
              <a:rPr lang="en-US"/>
              <a:t>Click to edit Master title style</a:t>
            </a:r>
          </a:p>
        </p:txBody>
      </p:sp>
      <p:sp>
        <p:nvSpPr>
          <p:cNvPr id="4" name="Text Placeholder 3"/>
          <p:cNvSpPr>
            <a:spLocks noGrp="1"/>
          </p:cNvSpPr>
          <p:nvPr>
            <p:ph type="body" idx="1"/>
          </p:nvPr>
        </p:nvSpPr>
        <p:spPr>
          <a:xfrm>
            <a:off x="441921" y="2732204"/>
            <a:ext cx="6911379" cy="813684"/>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44144602"/>
      </p:ext>
    </p:extLst>
  </p:cSld>
  <p:clrMap bg1="lt1" tx1="dk1" bg2="lt2" tx2="dk2" accent1="accent1" accent2="accent2" accent3="accent3" accent4="accent4" accent5="accent5" accent6="accent6" hlink="hlink" folHlink="folHlink"/>
  <p:sldLayoutIdLst>
    <p:sldLayoutId id="2147483683" r:id="rId1"/>
  </p:sldLayoutIdLst>
  <p:transition>
    <p:fade/>
  </p:transition>
  <p:txStyles>
    <p:titleStyle>
      <a:lvl1pPr algn="l" defTabSz="582964" rtl="0" eaLnBrk="1" latinLnBrk="0" hangingPunct="1">
        <a:lnSpc>
          <a:spcPct val="90000"/>
        </a:lnSpc>
        <a:spcBef>
          <a:spcPct val="0"/>
        </a:spcBef>
        <a:buNone/>
        <a:defRPr lang="en-US" sz="2000" b="0" kern="1200" cap="none" spc="-94" baseline="0" dirty="0" smtClean="0">
          <a:ln w="3175">
            <a:noFill/>
          </a:ln>
          <a:solidFill>
            <a:srgbClr val="000000"/>
          </a:solidFill>
          <a:effectLst/>
          <a:latin typeface="+mj-lt"/>
          <a:ea typeface="+mn-ea"/>
          <a:cs typeface="Segoe UI" pitchFamily="34" charset="0"/>
        </a:defRPr>
      </a:lvl1pPr>
    </p:titleStyle>
    <p:bodyStyle>
      <a:lvl1pPr marL="0" marR="0" indent="0" algn="l" defTabSz="582964" rtl="0" eaLnBrk="1" fontAlgn="auto" latinLnBrk="0" hangingPunct="1">
        <a:lnSpc>
          <a:spcPct val="90000"/>
        </a:lnSpc>
        <a:spcBef>
          <a:spcPts val="0"/>
        </a:spcBef>
        <a:spcAft>
          <a:spcPts val="0"/>
        </a:spcAft>
        <a:buClrTx/>
        <a:buSzPct val="90000"/>
        <a:buFont typeface="Wingdings" panose="05000000000000000000" pitchFamily="2" charset="2"/>
        <a:buNone/>
        <a:tabLst/>
        <a:defRPr sz="1625" kern="1200" spc="0" baseline="0">
          <a:solidFill>
            <a:srgbClr val="000000"/>
          </a:solidFill>
          <a:latin typeface="+mn-lt"/>
          <a:ea typeface="+mn-ea"/>
          <a:cs typeface="+mn-cs"/>
        </a:defRPr>
      </a:lvl1pPr>
      <a:lvl2pPr marL="142875" marR="0" indent="0" algn="l" defTabSz="582964" rtl="0" eaLnBrk="1" fontAlgn="auto" latinLnBrk="0" hangingPunct="1">
        <a:lnSpc>
          <a:spcPct val="90000"/>
        </a:lnSpc>
        <a:spcBef>
          <a:spcPts val="0"/>
        </a:spcBef>
        <a:spcAft>
          <a:spcPts val="0"/>
        </a:spcAft>
        <a:buClrTx/>
        <a:buSzPct val="90000"/>
        <a:buFont typeface="Wingdings" panose="05000000000000000000" pitchFamily="2" charset="2"/>
        <a:buNone/>
        <a:tabLst/>
        <a:defRPr sz="1250" kern="1200" spc="0" baseline="0">
          <a:solidFill>
            <a:srgbClr val="000000"/>
          </a:solidFill>
          <a:latin typeface="+mn-lt"/>
          <a:ea typeface="+mn-ea"/>
          <a:cs typeface="+mn-cs"/>
        </a:defRPr>
      </a:lvl2pPr>
      <a:lvl3pPr marL="285750" marR="0" indent="0" algn="l" defTabSz="582964" rtl="0" eaLnBrk="1" fontAlgn="auto" latinLnBrk="0" hangingPunct="1">
        <a:lnSpc>
          <a:spcPct val="90000"/>
        </a:lnSpc>
        <a:spcBef>
          <a:spcPts val="0"/>
        </a:spcBef>
        <a:spcAft>
          <a:spcPts val="0"/>
        </a:spcAft>
        <a:buClrTx/>
        <a:buSzPct val="90000"/>
        <a:buFont typeface="Wingdings" panose="05000000000000000000" pitchFamily="2" charset="2"/>
        <a:buNone/>
        <a:tabLst/>
        <a:defRPr sz="1000" kern="1200" spc="0" baseline="0">
          <a:solidFill>
            <a:srgbClr val="000000"/>
          </a:solidFill>
          <a:latin typeface="+mn-lt"/>
          <a:ea typeface="+mn-ea"/>
          <a:cs typeface="+mn-cs"/>
        </a:defRPr>
      </a:lvl3pPr>
      <a:lvl4pPr marL="428625" marR="0" indent="0" algn="l" defTabSz="582964" rtl="0" eaLnBrk="1" fontAlgn="auto" latinLnBrk="0" hangingPunct="1">
        <a:lnSpc>
          <a:spcPct val="90000"/>
        </a:lnSpc>
        <a:spcBef>
          <a:spcPts val="0"/>
        </a:spcBef>
        <a:spcAft>
          <a:spcPts val="0"/>
        </a:spcAft>
        <a:buClrTx/>
        <a:buSzPct val="90000"/>
        <a:buFont typeface="Wingdings" panose="05000000000000000000" pitchFamily="2" charset="2"/>
        <a:buNone/>
        <a:tabLst/>
        <a:defRPr sz="1000" kern="1200" spc="0" baseline="0">
          <a:solidFill>
            <a:srgbClr val="000000"/>
          </a:solidFill>
          <a:latin typeface="+mn-lt"/>
          <a:ea typeface="+mn-ea"/>
          <a:cs typeface="+mn-cs"/>
        </a:defRPr>
      </a:lvl4pPr>
      <a:lvl5pPr marL="571500" marR="0" indent="0" algn="l" defTabSz="582964" rtl="0" eaLnBrk="1" fontAlgn="auto" latinLnBrk="0" hangingPunct="1">
        <a:lnSpc>
          <a:spcPct val="90000"/>
        </a:lnSpc>
        <a:spcBef>
          <a:spcPts val="0"/>
        </a:spcBef>
        <a:spcAft>
          <a:spcPts val="0"/>
        </a:spcAft>
        <a:buClrTx/>
        <a:buSzPct val="90000"/>
        <a:buFont typeface="Wingdings" panose="05000000000000000000" pitchFamily="2" charset="2"/>
        <a:buNone/>
        <a:tabLst/>
        <a:defRPr sz="1000" kern="1200" spc="0" baseline="0">
          <a:solidFill>
            <a:srgbClr val="000000"/>
          </a:solidFill>
          <a:latin typeface="+mn-lt"/>
          <a:ea typeface="+mn-ea"/>
          <a:cs typeface="+mn-cs"/>
        </a:defRPr>
      </a:lvl5pPr>
      <a:lvl6pPr marL="1603150" indent="-145741" algn="l" defTabSz="582964" rtl="0" eaLnBrk="1" latinLnBrk="0" hangingPunct="1">
        <a:spcBef>
          <a:spcPct val="20000"/>
        </a:spcBef>
        <a:buFont typeface="Arial" pitchFamily="34" charset="0"/>
        <a:buChar char="•"/>
        <a:defRPr sz="1250" kern="1200">
          <a:solidFill>
            <a:schemeClr val="tx1"/>
          </a:solidFill>
          <a:latin typeface="+mn-lt"/>
          <a:ea typeface="+mn-ea"/>
          <a:cs typeface="+mn-cs"/>
        </a:defRPr>
      </a:lvl6pPr>
      <a:lvl7pPr marL="1894633" indent="-145741" algn="l" defTabSz="582964" rtl="0" eaLnBrk="1" latinLnBrk="0" hangingPunct="1">
        <a:spcBef>
          <a:spcPct val="20000"/>
        </a:spcBef>
        <a:buFont typeface="Arial" pitchFamily="34" charset="0"/>
        <a:buChar char="•"/>
        <a:defRPr sz="1250" kern="1200">
          <a:solidFill>
            <a:schemeClr val="tx1"/>
          </a:solidFill>
          <a:latin typeface="+mn-lt"/>
          <a:ea typeface="+mn-ea"/>
          <a:cs typeface="+mn-cs"/>
        </a:defRPr>
      </a:lvl7pPr>
      <a:lvl8pPr marL="2186114" indent="-145741" algn="l" defTabSz="582964" rtl="0" eaLnBrk="1" latinLnBrk="0" hangingPunct="1">
        <a:spcBef>
          <a:spcPct val="20000"/>
        </a:spcBef>
        <a:buFont typeface="Arial" pitchFamily="34" charset="0"/>
        <a:buChar char="•"/>
        <a:defRPr sz="1250" kern="1200">
          <a:solidFill>
            <a:schemeClr val="tx1"/>
          </a:solidFill>
          <a:latin typeface="+mn-lt"/>
          <a:ea typeface="+mn-ea"/>
          <a:cs typeface="+mn-cs"/>
        </a:defRPr>
      </a:lvl8pPr>
      <a:lvl9pPr marL="2477597" indent="-145741" algn="l" defTabSz="582964" rtl="0" eaLnBrk="1" latinLnBrk="0" hangingPunct="1">
        <a:spcBef>
          <a:spcPct val="20000"/>
        </a:spcBef>
        <a:buFont typeface="Arial" pitchFamily="34" charset="0"/>
        <a:buChar char="•"/>
        <a:defRPr sz="1250" kern="1200">
          <a:solidFill>
            <a:schemeClr val="tx1"/>
          </a:solidFill>
          <a:latin typeface="+mn-lt"/>
          <a:ea typeface="+mn-ea"/>
          <a:cs typeface="+mn-cs"/>
        </a:defRPr>
      </a:lvl9pPr>
    </p:bodyStyle>
    <p:otherStyle>
      <a:defPPr>
        <a:defRPr lang="en-US"/>
      </a:defPPr>
      <a:lvl1pPr marL="0" algn="l" defTabSz="582964" rtl="0" eaLnBrk="1" latinLnBrk="0" hangingPunct="1">
        <a:defRPr sz="1125" kern="1200">
          <a:solidFill>
            <a:schemeClr val="tx1"/>
          </a:solidFill>
          <a:latin typeface="+mn-lt"/>
          <a:ea typeface="+mn-ea"/>
          <a:cs typeface="+mn-cs"/>
        </a:defRPr>
      </a:lvl1pPr>
      <a:lvl2pPr marL="291482" algn="l" defTabSz="582964" rtl="0" eaLnBrk="1" latinLnBrk="0" hangingPunct="1">
        <a:defRPr sz="1125" kern="1200">
          <a:solidFill>
            <a:schemeClr val="tx1"/>
          </a:solidFill>
          <a:latin typeface="+mn-lt"/>
          <a:ea typeface="+mn-ea"/>
          <a:cs typeface="+mn-cs"/>
        </a:defRPr>
      </a:lvl2pPr>
      <a:lvl3pPr marL="582964" algn="l" defTabSz="582964" rtl="0" eaLnBrk="1" latinLnBrk="0" hangingPunct="1">
        <a:defRPr sz="1125" kern="1200">
          <a:solidFill>
            <a:schemeClr val="tx1"/>
          </a:solidFill>
          <a:latin typeface="+mn-lt"/>
          <a:ea typeface="+mn-ea"/>
          <a:cs typeface="+mn-cs"/>
        </a:defRPr>
      </a:lvl3pPr>
      <a:lvl4pPr marL="874446" algn="l" defTabSz="582964" rtl="0" eaLnBrk="1" latinLnBrk="0" hangingPunct="1">
        <a:defRPr sz="1125" kern="1200">
          <a:solidFill>
            <a:schemeClr val="tx1"/>
          </a:solidFill>
          <a:latin typeface="+mn-lt"/>
          <a:ea typeface="+mn-ea"/>
          <a:cs typeface="+mn-cs"/>
        </a:defRPr>
      </a:lvl4pPr>
      <a:lvl5pPr marL="1165928" algn="l" defTabSz="582964" rtl="0" eaLnBrk="1" latinLnBrk="0" hangingPunct="1">
        <a:defRPr sz="1125" kern="1200">
          <a:solidFill>
            <a:schemeClr val="tx1"/>
          </a:solidFill>
          <a:latin typeface="+mn-lt"/>
          <a:ea typeface="+mn-ea"/>
          <a:cs typeface="+mn-cs"/>
        </a:defRPr>
      </a:lvl5pPr>
      <a:lvl6pPr marL="1457410" algn="l" defTabSz="582964" rtl="0" eaLnBrk="1" latinLnBrk="0" hangingPunct="1">
        <a:defRPr sz="1125" kern="1200">
          <a:solidFill>
            <a:schemeClr val="tx1"/>
          </a:solidFill>
          <a:latin typeface="+mn-lt"/>
          <a:ea typeface="+mn-ea"/>
          <a:cs typeface="+mn-cs"/>
        </a:defRPr>
      </a:lvl6pPr>
      <a:lvl7pPr marL="1748891" algn="l" defTabSz="582964" rtl="0" eaLnBrk="1" latinLnBrk="0" hangingPunct="1">
        <a:defRPr sz="1125" kern="1200">
          <a:solidFill>
            <a:schemeClr val="tx1"/>
          </a:solidFill>
          <a:latin typeface="+mn-lt"/>
          <a:ea typeface="+mn-ea"/>
          <a:cs typeface="+mn-cs"/>
        </a:defRPr>
      </a:lvl7pPr>
      <a:lvl8pPr marL="2040373" algn="l" defTabSz="582964" rtl="0" eaLnBrk="1" latinLnBrk="0" hangingPunct="1">
        <a:defRPr sz="1125" kern="1200">
          <a:solidFill>
            <a:schemeClr val="tx1"/>
          </a:solidFill>
          <a:latin typeface="+mn-lt"/>
          <a:ea typeface="+mn-ea"/>
          <a:cs typeface="+mn-cs"/>
        </a:defRPr>
      </a:lvl8pPr>
      <a:lvl9pPr marL="2331856" algn="l" defTabSz="582964" rtl="0" eaLnBrk="1" latinLnBrk="0" hangingPunct="1">
        <a:defRPr sz="1125" kern="1200">
          <a:solidFill>
            <a:schemeClr val="tx1"/>
          </a:solidFill>
          <a:latin typeface="+mn-lt"/>
          <a:ea typeface="+mn-ea"/>
          <a:cs typeface="+mn-cs"/>
        </a:defRPr>
      </a:lvl9pPr>
    </p:otherStyle>
  </p:txStyles>
  <p:extLst>
    <p:ext uri="{27BBF7A9-308A-43DC-89C8-2F10F3537804}">
      <p15:sldGuideLst xmlns:p15="http://schemas.microsoft.com/office/powerpoint/2012/main">
        <p15:guide id="5" pos="2448" userDrawn="1">
          <p15:clr>
            <a:srgbClr val="C35EA4"/>
          </p15:clr>
        </p15:guide>
        <p15:guide id="8" pos="4632" userDrawn="1">
          <p15:clr>
            <a:srgbClr val="C35EA4"/>
          </p15:clr>
        </p15:guide>
        <p15:guide id="9" pos="5079">
          <p15:clr>
            <a:srgbClr val="C35EA4"/>
          </p15:clr>
        </p15:guide>
        <p15:guide id="10" pos="5222">
          <p15:clr>
            <a:srgbClr val="C35EA4"/>
          </p15:clr>
        </p15:guide>
        <p15:guide id="11" pos="6317">
          <p15:clr>
            <a:srgbClr val="C35EA4"/>
          </p15:clr>
        </p15:guide>
        <p15:guide id="16" pos="264" userDrawn="1">
          <p15:clr>
            <a:srgbClr val="F26B43"/>
          </p15:clr>
        </p15:guide>
        <p15:guide id="17" pos="7558">
          <p15:clr>
            <a:srgbClr val="F26B43"/>
          </p15:clr>
        </p15:guide>
        <p15:guide id="21" orient="horz" pos="1392" userDrawn="1">
          <p15:clr>
            <a:srgbClr val="5ACBF0"/>
          </p15:clr>
        </p15:guide>
        <p15:guide id="22" orient="horz" pos="48" userDrawn="1">
          <p15:clr>
            <a:srgbClr val="5ACBF0"/>
          </p15:clr>
        </p15:guide>
        <p15:guide id="25" orient="horz" pos="288" userDrawn="1">
          <p15:clr>
            <a:srgbClr val="F26B43"/>
          </p15:clr>
        </p15:guide>
        <p15:guide id="26" orient="horz" pos="6048" userDrawn="1">
          <p15:clr>
            <a:srgbClr val="F26B43"/>
          </p15:clr>
        </p15:guide>
        <p15:guide id="27" orient="horz" pos="120" userDrawn="1">
          <p15:clr>
            <a:srgbClr val="5ACBF0"/>
          </p15:clr>
        </p15:guide>
        <p15:guide id="28" orient="horz" pos="3192"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microsoft.com/office/2018/10/relationships/comments" Target="../comments/modernComment_10D_862024CA.xm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FA0A115-B1DF-8D11-54EA-D2B9C64A9EB2}"/>
              </a:ext>
            </a:extLst>
          </p:cNvPr>
          <p:cNvSpPr>
            <a:spLocks noGrp="1"/>
          </p:cNvSpPr>
          <p:nvPr>
            <p:ph type="pic" sz="quarter" idx="11"/>
          </p:nvPr>
        </p:nvSpPr>
        <p:spPr>
          <a:xfrm>
            <a:off x="479425" y="340007"/>
            <a:ext cx="1452406" cy="480773"/>
          </a:xfrm>
        </p:spPr>
      </p:sp>
      <p:sp>
        <p:nvSpPr>
          <p:cNvPr id="5" name="TextBox 4">
            <a:extLst>
              <a:ext uri="{FF2B5EF4-FFF2-40B4-BE49-F238E27FC236}">
                <a16:creationId xmlns:a16="http://schemas.microsoft.com/office/drawing/2014/main" id="{C33EEB09-4BEC-EF1F-D3CE-035F84426343}"/>
              </a:ext>
            </a:extLst>
          </p:cNvPr>
          <p:cNvSpPr txBox="1">
            <a:spLocks/>
          </p:cNvSpPr>
          <p:nvPr/>
        </p:nvSpPr>
        <p:spPr>
          <a:xfrm>
            <a:off x="417617" y="1268567"/>
            <a:ext cx="6649989" cy="8026687"/>
          </a:xfrm>
          <a:prstGeom prst="rect">
            <a:avLst/>
          </a:prstGeom>
          <a:noFill/>
        </p:spPr>
        <p:txBody>
          <a:bodyPr wrap="square" lIns="0" rIns="45720" rtlCol="0">
            <a:noAutofit/>
          </a:bodyPr>
          <a:lstStyle/>
          <a:p>
            <a:r>
              <a:rPr lang="en-US" sz="3600" spc="-50" dirty="0">
                <a:solidFill>
                  <a:srgbClr val="5D5BD4"/>
                </a:solidFill>
                <a:latin typeface="Segoe UI Semibold" panose="020B0702040204020203" pitchFamily="34" charset="0"/>
                <a:cs typeface="Segoe UI Semibold" panose="020B0702040204020203" pitchFamily="34" charset="0"/>
              </a:rPr>
              <a:t>Blog post</a:t>
            </a:r>
            <a:br>
              <a:rPr lang="en-US" sz="3200" spc="-50" dirty="0">
                <a:solidFill>
                  <a:srgbClr val="0078D4"/>
                </a:solidFill>
                <a:latin typeface="Segoe UI" panose="020B0502040204020203" pitchFamily="34" charset="0"/>
                <a:cs typeface="Segoe UI" panose="020B0502040204020203" pitchFamily="34" charset="0"/>
              </a:rPr>
            </a:br>
            <a:br>
              <a:rPr lang="en-US" sz="600" spc="-50" dirty="0">
                <a:solidFill>
                  <a:srgbClr val="0078D4"/>
                </a:solidFill>
                <a:latin typeface="Segoe UI" panose="020B0502040204020203" pitchFamily="34" charset="0"/>
                <a:cs typeface="Segoe UI" panose="020B0502040204020203" pitchFamily="34" charset="0"/>
              </a:rPr>
            </a:br>
            <a:r>
              <a:rPr lang="en-US" dirty="0">
                <a:latin typeface="Segoe UI Semibold" panose="020B0702040204020203" pitchFamily="34" charset="0"/>
                <a:cs typeface="Segoe UI Semibold" panose="020B0702040204020203" pitchFamily="34" charset="0"/>
              </a:rPr>
              <a:t>An introduction to Microsoft Teams Essentials, the affordable meeting solution for SMBs</a:t>
            </a:r>
          </a:p>
          <a:p>
            <a:br>
              <a:rPr lang="en-US" dirty="0">
                <a:latin typeface="Segoe UI Semibold" panose="020B0702040204020203" pitchFamily="34" charset="0"/>
                <a:cs typeface="Segoe UI Semibold" panose="020B0702040204020203" pitchFamily="34" charset="0"/>
              </a:rPr>
            </a:br>
            <a:endParaRPr lang="en-US" dirty="0">
              <a:latin typeface="Segoe UI Semibold" panose="020B0702040204020203" pitchFamily="34" charset="0"/>
              <a:cs typeface="Segoe UI Semibold" panose="020B0702040204020203" pitchFamily="34" charset="0"/>
            </a:endParaRPr>
          </a:p>
          <a:p>
            <a:pPr>
              <a:spcAft>
                <a:spcPts val="600"/>
              </a:spcAft>
            </a:pPr>
            <a:r>
              <a:rPr lang="en-US" sz="1200" b="0" i="0" dirty="0">
                <a:solidFill>
                  <a:srgbClr val="000000"/>
                </a:solidFill>
                <a:effectLst/>
                <a:latin typeface="Segoe UI" panose="020B0502040204020203" pitchFamily="34" charset="0"/>
              </a:rPr>
              <a:t>In today's fast-paced business world, it's more important than ever to have a reliable and efficient collaboration platform. That's where Microsoft Teams Essentials comes in. As a powerful collaboration tool, Teams Essentials offers businesses of all sizes a variety of features that help teams stay connected and productive, no matter where they're working. </a:t>
            </a:r>
            <a:endParaRPr lang="en-US" sz="1200" i="0" dirty="0">
              <a:solidFill>
                <a:srgbClr val="000000"/>
              </a:solidFill>
              <a:effectLst/>
              <a:latin typeface="Segoe UI" panose="020B0502040204020203" pitchFamily="34" charset="0"/>
            </a:endParaRPr>
          </a:p>
          <a:p>
            <a:pPr algn="l" rtl="0" fontAlgn="base"/>
            <a:r>
              <a:rPr lang="en-US" sz="1200" i="0" dirty="0">
                <a:solidFill>
                  <a:srgbClr val="000000"/>
                </a:solidFill>
                <a:effectLst/>
                <a:latin typeface="+mj-lt"/>
              </a:rPr>
              <a:t>Streamlined communication: </a:t>
            </a:r>
          </a:p>
          <a:p>
            <a:pPr algn="l" rtl="0" fontAlgn="base"/>
            <a:r>
              <a:rPr lang="en-US" sz="1200" i="0" dirty="0">
                <a:solidFill>
                  <a:srgbClr val="000000"/>
                </a:solidFill>
                <a:effectLst/>
                <a:latin typeface="Segoe UI" panose="020B0502040204020203" pitchFamily="34" charset="0"/>
              </a:rPr>
              <a:t>One of the key features of Teams Essentials is its team communication capabilities. The platform makes it easy for team members to stay in touch and discuss important topics by providing them with the ability to chat, call, and video conference in one place. </a:t>
            </a:r>
          </a:p>
          <a:p>
            <a:pPr algn="l" rtl="0" fontAlgn="base"/>
            <a:r>
              <a:rPr lang="en-US" sz="1200" i="0" dirty="0">
                <a:solidFill>
                  <a:srgbClr val="000000"/>
                </a:solidFill>
                <a:effectLst/>
                <a:latin typeface="Segoe UI" panose="020B0502040204020203" pitchFamily="34" charset="0"/>
              </a:rPr>
              <a:t> </a:t>
            </a:r>
          </a:p>
          <a:p>
            <a:pPr fontAlgn="base"/>
            <a:r>
              <a:rPr lang="en-US" sz="1200" dirty="0">
                <a:solidFill>
                  <a:srgbClr val="000000"/>
                </a:solidFill>
                <a:latin typeface="+mj-lt"/>
              </a:rPr>
              <a:t>Seamless collaboration: </a:t>
            </a:r>
          </a:p>
          <a:p>
            <a:pPr algn="l" rtl="0" fontAlgn="base"/>
            <a:r>
              <a:rPr lang="en-US" sz="1200" i="0" dirty="0">
                <a:solidFill>
                  <a:srgbClr val="000000"/>
                </a:solidFill>
                <a:effectLst/>
                <a:latin typeface="Segoe UI" panose="020B0502040204020203" pitchFamily="34" charset="0"/>
              </a:rPr>
              <a:t>Teams Essentials also offers a variety of collaboration tools that help the members of your organization easily work on, create, and manage tasks and projects together, while staying organized and on track. Teams Essentials also enables easy sharing of files and documents, making it easy for teams to access the information they need, whenever they need it. </a:t>
            </a:r>
          </a:p>
          <a:p>
            <a:pPr algn="l" rtl="0" fontAlgn="base"/>
            <a:r>
              <a:rPr lang="en-US" sz="1200" i="0" dirty="0">
                <a:solidFill>
                  <a:srgbClr val="000000"/>
                </a:solidFill>
                <a:effectLst/>
                <a:latin typeface="Segoe UI" panose="020B0502040204020203" pitchFamily="34" charset="0"/>
              </a:rPr>
              <a:t>  </a:t>
            </a:r>
          </a:p>
          <a:p>
            <a:pPr fontAlgn="base"/>
            <a:r>
              <a:rPr lang="en-US" sz="1200" dirty="0">
                <a:solidFill>
                  <a:srgbClr val="000000"/>
                </a:solidFill>
                <a:latin typeface="+mj-lt"/>
              </a:rPr>
              <a:t>Secure integration: </a:t>
            </a:r>
          </a:p>
          <a:p>
            <a:pPr algn="l" rtl="0" fontAlgn="base"/>
            <a:r>
              <a:rPr lang="en-US" sz="1200" i="0" dirty="0">
                <a:solidFill>
                  <a:srgbClr val="000000"/>
                </a:solidFill>
                <a:effectLst/>
                <a:latin typeface="Segoe UI" panose="020B0502040204020203" pitchFamily="34" charset="0"/>
              </a:rPr>
              <a:t>Teams Essentials is fully integrated with other Microsoft products, such as Microsoft 365 and SharePoint, making it easy for teams to collaborate and achieve their goals. It also provides a secure and compliant platform for companies to communicate and collaborate on sensitive data.</a:t>
            </a:r>
          </a:p>
          <a:p>
            <a:pPr algn="l" rtl="0" fontAlgn="base"/>
            <a:r>
              <a:rPr lang="en-US" sz="1200" i="0" dirty="0">
                <a:solidFill>
                  <a:srgbClr val="000000"/>
                </a:solidFill>
                <a:effectLst/>
                <a:latin typeface="Segoe UI" panose="020B0502040204020203" pitchFamily="34" charset="0"/>
              </a:rPr>
              <a:t> </a:t>
            </a:r>
          </a:p>
          <a:p>
            <a:pPr>
              <a:spcAft>
                <a:spcPts val="600"/>
              </a:spcAft>
            </a:pPr>
            <a:r>
              <a:rPr lang="en-US" sz="1200" b="0" i="0" dirty="0">
                <a:solidFill>
                  <a:srgbClr val="000000"/>
                </a:solidFill>
                <a:effectLst/>
                <a:latin typeface="Segoe UI" panose="020B0502040204020203" pitchFamily="34" charset="0"/>
              </a:rPr>
              <a:t>In conclusion, whether you're working remotely or in the office, Teams Essentials provides the set of features you need to stay connected and productive. With its communication and collaboration capabilities, as well as its integration with other Microsoft products, Teams Essentials is the ultimate collaboration platform for businesses of all sizes. </a:t>
            </a:r>
          </a:p>
          <a:p>
            <a:pPr>
              <a:spcAft>
                <a:spcPts val="600"/>
              </a:spcAft>
            </a:pPr>
            <a:r>
              <a:rPr lang="en-US" sz="1200" b="0" i="0" dirty="0">
                <a:solidFill>
                  <a:srgbClr val="000000"/>
                </a:solidFill>
                <a:effectLst/>
                <a:latin typeface="Segoe UI" panose="020B0502040204020203" pitchFamily="34" charset="0"/>
              </a:rPr>
              <a:t>Upgrade your communication and collaboration experience with Microsoft Teams Essentials. </a:t>
            </a:r>
          </a:p>
          <a:p>
            <a:pPr>
              <a:spcAft>
                <a:spcPts val="600"/>
              </a:spcAft>
            </a:pPr>
            <a:endParaRPr lang="en-US" sz="800"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51A261AD-AF4D-5124-6A7E-B6CE93A16C7B}"/>
              </a:ext>
            </a:extLst>
          </p:cNvPr>
          <p:cNvSpPr>
            <a:spLocks/>
          </p:cNvSpPr>
          <p:nvPr/>
        </p:nvSpPr>
        <p:spPr>
          <a:xfrm>
            <a:off x="417617" y="9495297"/>
            <a:ext cx="6936830" cy="369332"/>
          </a:xfrm>
          <a:prstGeom prst="rect">
            <a:avLst/>
          </a:prstGeom>
        </p:spPr>
        <p:txBody>
          <a:bodyPr wrap="square" lIns="45720" tIns="45720" rIns="45720" bIns="45720" anchor="ctr">
            <a:noAutofit/>
          </a:bodyPr>
          <a:lstStyle/>
          <a:p>
            <a:pPr defTabSz="700815" fontAlgn="base">
              <a:spcBef>
                <a:spcPts val="300"/>
              </a:spcBef>
              <a:spcAft>
                <a:spcPct val="0"/>
              </a:spcAft>
              <a:defRPr/>
            </a:pPr>
            <a:r>
              <a:rPr lang="en-US" sz="1300" kern="0" dirty="0">
                <a:solidFill>
                  <a:srgbClr val="5D5BD4"/>
                </a:solidFill>
                <a:latin typeface="Segoe UI Semibold"/>
                <a:cs typeface="Segoe UI Semibold"/>
              </a:rPr>
              <a:t>We're here to help you transition to the ultimate collaboration and communication tool for small and medium-sized businesses. Give us a call.</a:t>
            </a:r>
            <a:endParaRPr lang="en-US" dirty="0">
              <a:cs typeface="Segoe UI"/>
            </a:endParaRPr>
          </a:p>
        </p:txBody>
      </p:sp>
    </p:spTree>
    <p:extLst>
      <p:ext uri="{BB962C8B-B14F-4D97-AF65-F5344CB8AC3E}">
        <p14:creationId xmlns:p14="http://schemas.microsoft.com/office/powerpoint/2010/main" val="238030341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FA0A115-B1DF-8D11-54EA-D2B9C64A9EB2}"/>
              </a:ext>
            </a:extLst>
          </p:cNvPr>
          <p:cNvSpPr>
            <a:spLocks noGrp="1"/>
          </p:cNvSpPr>
          <p:nvPr>
            <p:ph type="pic" sz="quarter" idx="11"/>
          </p:nvPr>
        </p:nvSpPr>
        <p:spPr>
          <a:xfrm>
            <a:off x="479425" y="340007"/>
            <a:ext cx="1452406" cy="480773"/>
          </a:xfrm>
        </p:spPr>
      </p:sp>
      <p:sp>
        <p:nvSpPr>
          <p:cNvPr id="5" name="TextBox 4">
            <a:extLst>
              <a:ext uri="{FF2B5EF4-FFF2-40B4-BE49-F238E27FC236}">
                <a16:creationId xmlns:a16="http://schemas.microsoft.com/office/drawing/2014/main" id="{C33EEB09-4BEC-EF1F-D3CE-035F84426343}"/>
              </a:ext>
            </a:extLst>
          </p:cNvPr>
          <p:cNvSpPr txBox="1">
            <a:spLocks/>
          </p:cNvSpPr>
          <p:nvPr/>
        </p:nvSpPr>
        <p:spPr>
          <a:xfrm>
            <a:off x="417617" y="1268567"/>
            <a:ext cx="6649989" cy="8026687"/>
          </a:xfrm>
          <a:prstGeom prst="rect">
            <a:avLst/>
          </a:prstGeom>
          <a:noFill/>
        </p:spPr>
        <p:txBody>
          <a:bodyPr wrap="square" lIns="0" tIns="45720" rIns="45720" bIns="45720" rtlCol="0" anchor="t">
            <a:noAutofit/>
          </a:bodyPr>
          <a:lstStyle/>
          <a:p>
            <a:r>
              <a:rPr lang="en-US" sz="3600" spc="-50" dirty="0">
                <a:solidFill>
                  <a:srgbClr val="5D5BD4"/>
                </a:solidFill>
                <a:latin typeface="Segoe UI Semibold" panose="020B0702040204020203" pitchFamily="34" charset="0"/>
                <a:cs typeface="Segoe UI Semibold" panose="020B0702040204020203" pitchFamily="34" charset="0"/>
              </a:rPr>
              <a:t>Blog post</a:t>
            </a:r>
            <a:br>
              <a:rPr lang="en-US" sz="3200" spc="-50" dirty="0">
                <a:solidFill>
                  <a:srgbClr val="0078D4"/>
                </a:solidFill>
                <a:latin typeface="Segoe UI" panose="020B0502040204020203" pitchFamily="34" charset="0"/>
                <a:cs typeface="Segoe UI" panose="020B0502040204020203" pitchFamily="34" charset="0"/>
              </a:rPr>
            </a:br>
            <a:br>
              <a:rPr lang="en-US" sz="600" spc="-50" dirty="0">
                <a:solidFill>
                  <a:srgbClr val="0078D4"/>
                </a:solidFill>
                <a:latin typeface="Segoe UI" panose="020B0502040204020203" pitchFamily="34" charset="0"/>
                <a:cs typeface="Segoe UI" panose="020B0502040204020203" pitchFamily="34" charset="0"/>
              </a:rPr>
            </a:br>
            <a:r>
              <a:rPr lang="en-US" dirty="0">
                <a:latin typeface="Segoe UI Semibold" panose="020B0702040204020203" pitchFamily="34" charset="0"/>
                <a:cs typeface="Segoe UI Semibold" panose="020B0702040204020203" pitchFamily="34" charset="0"/>
              </a:rPr>
              <a:t>Troubleshooting common Teams Essentials issues</a:t>
            </a:r>
            <a:br>
              <a:rPr lang="en-US" dirty="0">
                <a:latin typeface="Segoe UI Semibold" panose="020B0702040204020203" pitchFamily="34" charset="0"/>
                <a:cs typeface="Segoe UI Semibold" panose="020B0702040204020203" pitchFamily="34" charset="0"/>
              </a:rPr>
            </a:br>
            <a:endParaRPr lang="en-US" dirty="0">
              <a:latin typeface="Segoe UI Semibold" panose="020B0702040204020203" pitchFamily="34" charset="0"/>
              <a:cs typeface="Segoe UI Semibold" panose="020B0702040204020203" pitchFamily="34" charset="0"/>
            </a:endParaRPr>
          </a:p>
          <a:p>
            <a:r>
              <a:rPr lang="en-US" sz="1100" b="0" i="0" dirty="0">
                <a:effectLst/>
                <a:latin typeface="Segoe UI"/>
                <a:ea typeface="+mn-lt"/>
                <a:cs typeface="Segoe UI Semibold"/>
              </a:rPr>
              <a:t>Microsoft Teams Essentials is a powerful collaboration tool that enables teams to work together more efficiently, no matter where they are. However, </a:t>
            </a:r>
            <a:r>
              <a:rPr lang="en-US" sz="1100" dirty="0">
                <a:latin typeface="Segoe UI"/>
                <a:ea typeface="+mn-lt"/>
                <a:cs typeface="Segoe UI Semibold"/>
              </a:rPr>
              <a:t>as with </a:t>
            </a:r>
            <a:r>
              <a:rPr lang="en-US" sz="1100" b="0" i="0" dirty="0">
                <a:effectLst/>
                <a:latin typeface="Segoe UI"/>
                <a:ea typeface="+mn-lt"/>
                <a:cs typeface="Segoe UI Semibold"/>
              </a:rPr>
              <a:t>any software </a:t>
            </a:r>
            <a:r>
              <a:rPr lang="en-US" sz="1100" dirty="0">
                <a:latin typeface="Segoe UI"/>
                <a:ea typeface="+mn-lt"/>
                <a:cs typeface="Segoe UI Semibold"/>
              </a:rPr>
              <a:t>app</a:t>
            </a:r>
            <a:r>
              <a:rPr lang="en-US" sz="1100" b="0" i="0" dirty="0">
                <a:effectLst/>
                <a:latin typeface="Segoe UI"/>
                <a:ea typeface="+mn-lt"/>
                <a:cs typeface="Segoe UI Semibold"/>
              </a:rPr>
              <a:t>, users may encounter some common issues while using Teams Essentials. In this blog post, </a:t>
            </a:r>
            <a:r>
              <a:rPr lang="en-US" sz="1100" dirty="0">
                <a:latin typeface="Segoe UI"/>
                <a:ea typeface="+mn-lt"/>
                <a:cs typeface="Segoe UI Semibold"/>
              </a:rPr>
              <a:t>we'll </a:t>
            </a:r>
            <a:r>
              <a:rPr lang="en-US" sz="1100" b="0" i="0" dirty="0">
                <a:effectLst/>
                <a:latin typeface="Segoe UI"/>
                <a:ea typeface="+mn-lt"/>
                <a:cs typeface="Segoe UI Semibold"/>
              </a:rPr>
              <a:t>discuss some of the most common issues users may face and provide solutions to resolve them.</a:t>
            </a:r>
            <a:r>
              <a:rPr lang="en-US" sz="1100" dirty="0">
                <a:latin typeface="Segoe UI"/>
                <a:ea typeface="+mn-lt"/>
                <a:cs typeface="Segoe UI Semibold"/>
              </a:rPr>
              <a:t> </a:t>
            </a:r>
          </a:p>
          <a:p>
            <a:endParaRPr lang="en-US" sz="1100" dirty="0">
              <a:latin typeface="Segoe UI"/>
              <a:cs typeface="Segoe UI Semibold"/>
            </a:endParaRPr>
          </a:p>
          <a:p>
            <a:r>
              <a:rPr lang="en-US" sz="1100" b="1" i="0" dirty="0">
                <a:effectLst/>
                <a:latin typeface="Segoe UI"/>
                <a:ea typeface="+mn-lt"/>
                <a:cs typeface="Segoe UI Semibold"/>
              </a:rPr>
              <a:t>Connection problems. </a:t>
            </a:r>
            <a:r>
              <a:rPr lang="en-US" sz="1100" dirty="0">
                <a:latin typeface="Segoe UI"/>
                <a:ea typeface="+mn-lt"/>
                <a:cs typeface="Segoe UI Semibold"/>
              </a:rPr>
              <a:t>These </a:t>
            </a:r>
            <a:r>
              <a:rPr lang="en-US" sz="1100" b="0" i="0" dirty="0">
                <a:effectLst/>
                <a:latin typeface="Segoe UI"/>
                <a:ea typeface="+mn-lt"/>
                <a:cs typeface="Segoe UI Semibold"/>
              </a:rPr>
              <a:t>can occur due to a variety of </a:t>
            </a:r>
            <a:r>
              <a:rPr lang="en-US" sz="1100" dirty="0">
                <a:latin typeface="Segoe UI"/>
                <a:ea typeface="+mn-lt"/>
                <a:cs typeface="Segoe UI Semibold"/>
              </a:rPr>
              <a:t>factors</a:t>
            </a:r>
            <a:r>
              <a:rPr lang="en-US" sz="1100" b="0" i="0" dirty="0">
                <a:effectLst/>
                <a:latin typeface="Segoe UI"/>
                <a:ea typeface="+mn-lt"/>
                <a:cs typeface="Segoe UI Semibold"/>
              </a:rPr>
              <a:t>, such as slow internet speeds, server issues, or incorrect login credentials. To resolve connection issues, try the following steps:</a:t>
            </a:r>
            <a:endParaRPr lang="en-US" sz="1100" dirty="0">
              <a:latin typeface="Segoe UI"/>
              <a:cs typeface="Segoe UI Semibold"/>
            </a:endParaRPr>
          </a:p>
          <a:p>
            <a:pPr marL="171450" indent="-171450">
              <a:buFont typeface="Arial"/>
              <a:buChar char="•"/>
            </a:pPr>
            <a:r>
              <a:rPr lang="en-US" sz="1100" b="0" i="0" dirty="0">
                <a:effectLst/>
                <a:latin typeface="Segoe UI"/>
                <a:ea typeface="+mn-lt"/>
                <a:cs typeface="Segoe UI Semibold"/>
              </a:rPr>
              <a:t>Check your internet connection</a:t>
            </a:r>
            <a:r>
              <a:rPr lang="en-US" sz="1100" dirty="0">
                <a:latin typeface="Segoe UI"/>
                <a:ea typeface="+mn-lt"/>
                <a:cs typeface="Segoe UI Semibold"/>
              </a:rPr>
              <a:t> to ensure </a:t>
            </a:r>
            <a:r>
              <a:rPr lang="en-US" sz="1100" b="0" i="0" dirty="0">
                <a:effectLst/>
                <a:latin typeface="Segoe UI"/>
                <a:ea typeface="+mn-lt"/>
                <a:cs typeface="Segoe UI Semibold"/>
              </a:rPr>
              <a:t>that your internet connection is stable and fast enough to support Teams Essentials.</a:t>
            </a:r>
            <a:r>
              <a:rPr lang="en-US" sz="1100" dirty="0">
                <a:latin typeface="Segoe UI"/>
                <a:ea typeface="+mn-lt"/>
                <a:cs typeface="Segoe UI Semibold"/>
              </a:rPr>
              <a:t> </a:t>
            </a:r>
          </a:p>
          <a:p>
            <a:pPr marL="171450" indent="-171450">
              <a:buFont typeface="Arial"/>
              <a:buChar char="•"/>
            </a:pPr>
            <a:r>
              <a:rPr lang="en-US" sz="1100" dirty="0">
                <a:latin typeface="Segoe UI"/>
                <a:ea typeface="+mn-lt"/>
                <a:cs typeface="Segoe UI Semibold"/>
              </a:rPr>
              <a:t>Close</a:t>
            </a:r>
            <a:r>
              <a:rPr lang="en-US" sz="1100" b="0" i="0" dirty="0">
                <a:effectLst/>
                <a:latin typeface="Segoe UI"/>
                <a:ea typeface="+mn-lt"/>
                <a:cs typeface="Segoe UI Semibold"/>
              </a:rPr>
              <a:t> the Teams </a:t>
            </a:r>
            <a:r>
              <a:rPr lang="en-US" sz="1100" dirty="0">
                <a:latin typeface="Segoe UI"/>
                <a:ea typeface="+mn-lt"/>
                <a:cs typeface="Segoe UI Semibold"/>
              </a:rPr>
              <a:t>Essentials app </a:t>
            </a:r>
            <a:r>
              <a:rPr lang="en-US" sz="1100" b="0" i="0" dirty="0">
                <a:effectLst/>
                <a:latin typeface="Segoe UI"/>
                <a:ea typeface="+mn-lt"/>
                <a:cs typeface="Segoe UI Semibold"/>
              </a:rPr>
              <a:t>and restart it.</a:t>
            </a:r>
            <a:r>
              <a:rPr lang="en-US" sz="1100" dirty="0">
                <a:latin typeface="Segoe UI"/>
                <a:ea typeface="+mn-lt"/>
                <a:cs typeface="Segoe UI Semibold"/>
              </a:rPr>
              <a:t> </a:t>
            </a:r>
          </a:p>
          <a:p>
            <a:pPr marL="171450" indent="-171450">
              <a:buFont typeface="Arial"/>
              <a:buChar char="•"/>
            </a:pPr>
            <a:r>
              <a:rPr lang="en-US" sz="1100" b="0" i="0" dirty="0">
                <a:effectLst/>
                <a:latin typeface="Segoe UI"/>
                <a:ea typeface="+mn-lt"/>
                <a:cs typeface="Segoe UI Semibold"/>
              </a:rPr>
              <a:t>Clear your cache: Clear your browser cache to ensure that </a:t>
            </a:r>
            <a:r>
              <a:rPr lang="en-US" sz="1100" dirty="0">
                <a:latin typeface="Segoe UI"/>
                <a:ea typeface="+mn-lt"/>
                <a:cs typeface="Segoe UI Semibold"/>
              </a:rPr>
              <a:t>the platform </a:t>
            </a:r>
            <a:r>
              <a:rPr lang="en-US" sz="1100" b="0" i="0" dirty="0">
                <a:effectLst/>
                <a:latin typeface="Segoe UI"/>
                <a:ea typeface="+mn-lt"/>
                <a:cs typeface="Segoe UI Semibold"/>
              </a:rPr>
              <a:t>loads correctly.</a:t>
            </a:r>
            <a:r>
              <a:rPr lang="en-US" sz="1100" dirty="0">
                <a:latin typeface="Segoe UI"/>
                <a:ea typeface="+mn-lt"/>
                <a:cs typeface="Segoe UI Semibold"/>
              </a:rPr>
              <a:t> </a:t>
            </a:r>
            <a:endParaRPr lang="en-US" sz="1100" dirty="0">
              <a:latin typeface="Segoe UI"/>
              <a:cs typeface="Segoe UI Semibold"/>
            </a:endParaRPr>
          </a:p>
          <a:p>
            <a:endParaRPr lang="en-US" sz="1100" dirty="0">
              <a:latin typeface="Segoe UI"/>
              <a:ea typeface="+mn-lt"/>
              <a:cs typeface="Segoe UI Semibold"/>
            </a:endParaRPr>
          </a:p>
          <a:p>
            <a:r>
              <a:rPr lang="en-US" sz="1100" b="1" i="0" dirty="0">
                <a:effectLst/>
                <a:latin typeface="Segoe UI"/>
                <a:ea typeface="+mn-lt"/>
                <a:cs typeface="Segoe UI Semibold"/>
              </a:rPr>
              <a:t>Audio and video issues</a:t>
            </a:r>
            <a:r>
              <a:rPr lang="en-US" sz="1100" b="1" dirty="0">
                <a:latin typeface="Segoe UI"/>
                <a:ea typeface="+mn-lt"/>
                <a:cs typeface="Segoe UI Semibold"/>
              </a:rPr>
              <a:t>.</a:t>
            </a:r>
            <a:r>
              <a:rPr lang="en-US" sz="1100" dirty="0">
                <a:latin typeface="Segoe UI"/>
                <a:ea typeface="+mn-lt"/>
                <a:cs typeface="Segoe UI Semibold"/>
              </a:rPr>
              <a:t> Incorrect </a:t>
            </a:r>
            <a:r>
              <a:rPr lang="en-US" sz="1100" b="0" i="0" dirty="0">
                <a:effectLst/>
                <a:latin typeface="Segoe UI"/>
                <a:ea typeface="+mn-lt"/>
                <a:cs typeface="Segoe UI Semibold"/>
              </a:rPr>
              <a:t>settings or hardware issues</a:t>
            </a:r>
            <a:r>
              <a:rPr lang="en-US" sz="1100" dirty="0">
                <a:latin typeface="Segoe UI"/>
                <a:ea typeface="+mn-lt"/>
                <a:cs typeface="Segoe UI Semibold"/>
              </a:rPr>
              <a:t> can cause problems</a:t>
            </a:r>
            <a:r>
              <a:rPr lang="en-US" sz="1100" b="0" i="0" dirty="0">
                <a:effectLst/>
                <a:latin typeface="Segoe UI"/>
                <a:ea typeface="+mn-lt"/>
                <a:cs typeface="Segoe UI Semibold"/>
              </a:rPr>
              <a:t>. Here are some troubleshooting steps:</a:t>
            </a:r>
            <a:endParaRPr lang="en-US" sz="1100" dirty="0">
              <a:latin typeface="Segoe UI"/>
              <a:cs typeface="Segoe UI Semibold"/>
            </a:endParaRPr>
          </a:p>
          <a:p>
            <a:pPr marL="171450" indent="-171450">
              <a:buFont typeface="Arial"/>
              <a:buChar char="•"/>
            </a:pPr>
            <a:r>
              <a:rPr lang="en-US" sz="1100" b="0" i="0" dirty="0">
                <a:effectLst/>
                <a:latin typeface="Segoe UI"/>
                <a:ea typeface="+mn-lt"/>
                <a:cs typeface="Segoe UI Semibold"/>
              </a:rPr>
              <a:t>Check your audio and video settings</a:t>
            </a:r>
            <a:r>
              <a:rPr lang="en-US" sz="1100" dirty="0">
                <a:latin typeface="Segoe UI"/>
                <a:ea typeface="+mn-lt"/>
                <a:cs typeface="Segoe UI Semibold"/>
              </a:rPr>
              <a:t>. </a:t>
            </a:r>
            <a:r>
              <a:rPr lang="en-US" sz="1100" b="0" i="0" dirty="0">
                <a:effectLst/>
                <a:latin typeface="Segoe UI"/>
                <a:ea typeface="+mn-lt"/>
                <a:cs typeface="Segoe UI Semibold"/>
              </a:rPr>
              <a:t>Make sure that your microphone and camera settings are configured correctly.</a:t>
            </a:r>
            <a:r>
              <a:rPr lang="en-US" sz="1100" dirty="0">
                <a:latin typeface="Segoe UI"/>
                <a:ea typeface="+mn-lt"/>
                <a:cs typeface="Segoe UI Semibold"/>
              </a:rPr>
              <a:t> </a:t>
            </a:r>
          </a:p>
          <a:p>
            <a:pPr marL="171450" indent="-171450">
              <a:buFont typeface="Arial"/>
              <a:buChar char="•"/>
            </a:pPr>
            <a:r>
              <a:rPr lang="en-US" sz="1100" b="0" i="0" dirty="0">
                <a:effectLst/>
                <a:latin typeface="Segoe UI"/>
                <a:ea typeface="+mn-lt"/>
                <a:cs typeface="Segoe UI Semibold"/>
              </a:rPr>
              <a:t>Check your device</a:t>
            </a:r>
            <a:r>
              <a:rPr lang="en-US" sz="1100" dirty="0">
                <a:latin typeface="Segoe UI"/>
                <a:ea typeface="+mn-lt"/>
                <a:cs typeface="Segoe UI Semibold"/>
              </a:rPr>
              <a:t> to see if </a:t>
            </a:r>
            <a:r>
              <a:rPr lang="en-US" sz="1100" b="0" i="0" dirty="0">
                <a:effectLst/>
                <a:latin typeface="Segoe UI"/>
                <a:ea typeface="+mn-lt"/>
                <a:cs typeface="Segoe UI Semibold"/>
              </a:rPr>
              <a:t>your microphone and camera are working correctly and that your device's sound and video settings are set up correctly.</a:t>
            </a:r>
            <a:r>
              <a:rPr lang="en-US" sz="1100" dirty="0">
                <a:latin typeface="Segoe UI"/>
                <a:ea typeface="+mn-lt"/>
                <a:cs typeface="Segoe UI Semibold"/>
              </a:rPr>
              <a:t> </a:t>
            </a:r>
          </a:p>
          <a:p>
            <a:pPr marL="171450" indent="-171450">
              <a:buFont typeface="Arial"/>
              <a:buChar char="•"/>
            </a:pPr>
            <a:r>
              <a:rPr lang="en-US" sz="1100" b="0" i="0" dirty="0">
                <a:effectLst/>
                <a:latin typeface="Segoe UI"/>
                <a:ea typeface="+mn-lt"/>
                <a:cs typeface="Segoe UI Semibold"/>
              </a:rPr>
              <a:t>Restart Teams Essentials to ensure that your settings have been updated.</a:t>
            </a:r>
            <a:r>
              <a:rPr lang="en-US" sz="1100" dirty="0">
                <a:latin typeface="Segoe UI"/>
                <a:ea typeface="+mn-lt"/>
                <a:cs typeface="Segoe UI Semibold"/>
              </a:rPr>
              <a:t> </a:t>
            </a:r>
            <a:endParaRPr lang="en-US" sz="1100" dirty="0">
              <a:latin typeface="Segoe UI"/>
              <a:cs typeface="Segoe UI Semibold"/>
            </a:endParaRPr>
          </a:p>
          <a:p>
            <a:endParaRPr lang="en-US" sz="1100" dirty="0">
              <a:latin typeface="Segoe UI"/>
              <a:ea typeface="+mn-lt"/>
              <a:cs typeface="Segoe UI Semibold"/>
            </a:endParaRPr>
          </a:p>
          <a:p>
            <a:r>
              <a:rPr lang="en-US" sz="1100" b="1" i="0" dirty="0">
                <a:effectLst/>
                <a:latin typeface="Segoe UI"/>
                <a:ea typeface="+mn-lt"/>
                <a:cs typeface="Segoe UI Semibold"/>
              </a:rPr>
              <a:t>Account management issues</a:t>
            </a:r>
            <a:r>
              <a:rPr lang="en-US" sz="1100" b="1" dirty="0">
                <a:latin typeface="Segoe UI"/>
                <a:ea typeface="+mn-lt"/>
                <a:cs typeface="Segoe UI Semibold"/>
              </a:rPr>
              <a:t>. </a:t>
            </a:r>
            <a:r>
              <a:rPr lang="en-US" sz="1100" dirty="0">
                <a:latin typeface="Segoe UI"/>
                <a:ea typeface="+mn-lt"/>
                <a:cs typeface="Segoe UI Semibold"/>
              </a:rPr>
              <a:t>Users may </a:t>
            </a:r>
            <a:r>
              <a:rPr lang="en-US" sz="1100" b="0" i="0" dirty="0">
                <a:effectLst/>
                <a:latin typeface="Segoe UI"/>
                <a:ea typeface="+mn-lt"/>
                <a:cs typeface="Segoe UI Semibold"/>
              </a:rPr>
              <a:t>forget their passwords, </a:t>
            </a:r>
            <a:r>
              <a:rPr lang="en-US" sz="1100" dirty="0">
                <a:latin typeface="Segoe UI"/>
                <a:ea typeface="+mn-lt"/>
                <a:cs typeface="Segoe UI Semibold"/>
              </a:rPr>
              <a:t>be unable to </a:t>
            </a:r>
            <a:r>
              <a:rPr lang="en-US" sz="1100" b="0" i="0" dirty="0">
                <a:effectLst/>
                <a:latin typeface="Segoe UI"/>
                <a:ea typeface="+mn-lt"/>
                <a:cs typeface="Segoe UI Semibold"/>
              </a:rPr>
              <a:t>log in, or need to update their profile information. To resolve account management issues, try the following steps:</a:t>
            </a:r>
            <a:endParaRPr lang="en-US" sz="1100" dirty="0">
              <a:latin typeface="Segoe UI"/>
              <a:cs typeface="Segoe UI Semibold"/>
            </a:endParaRPr>
          </a:p>
          <a:p>
            <a:pPr marL="171450" indent="-171450">
              <a:buFont typeface="Arial"/>
              <a:buChar char="•"/>
            </a:pPr>
            <a:r>
              <a:rPr lang="en-US" sz="1100" b="0" i="0" dirty="0">
                <a:effectLst/>
                <a:latin typeface="Segoe UI"/>
                <a:ea typeface="+mn-lt"/>
                <a:cs typeface="Segoe UI Semibold"/>
              </a:rPr>
              <a:t>Reset your password</a:t>
            </a:r>
            <a:r>
              <a:rPr lang="en-US" sz="1100" dirty="0">
                <a:latin typeface="Segoe UI"/>
                <a:ea typeface="+mn-lt"/>
                <a:cs typeface="Segoe UI Semibold"/>
              </a:rPr>
              <a:t>. </a:t>
            </a:r>
            <a:r>
              <a:rPr lang="en-US" sz="1100" b="0" i="0" dirty="0">
                <a:effectLst/>
                <a:latin typeface="Segoe UI"/>
                <a:ea typeface="+mn-lt"/>
                <a:cs typeface="Segoe UI Semibold"/>
              </a:rPr>
              <a:t>If </a:t>
            </a:r>
            <a:r>
              <a:rPr lang="en-US" sz="1100" dirty="0">
                <a:latin typeface="Segoe UI"/>
                <a:ea typeface="+mn-lt"/>
                <a:cs typeface="Segoe UI Semibold"/>
              </a:rPr>
              <a:t>you've </a:t>
            </a:r>
            <a:r>
              <a:rPr lang="en-US" sz="1100" b="0" i="0" dirty="0">
                <a:effectLst/>
                <a:latin typeface="Segoe UI"/>
                <a:ea typeface="+mn-lt"/>
                <a:cs typeface="Segoe UI Semibold"/>
              </a:rPr>
              <a:t>forgotten </a:t>
            </a:r>
            <a:r>
              <a:rPr lang="en-US" sz="1100" dirty="0">
                <a:latin typeface="Segoe UI"/>
                <a:ea typeface="+mn-lt"/>
                <a:cs typeface="Segoe UI Semibold"/>
              </a:rPr>
              <a:t>it</a:t>
            </a:r>
            <a:r>
              <a:rPr lang="en-US" sz="1100" b="0" i="0" dirty="0">
                <a:effectLst/>
                <a:latin typeface="Segoe UI"/>
                <a:ea typeface="+mn-lt"/>
                <a:cs typeface="Segoe UI Semibold"/>
              </a:rPr>
              <a:t>, use the "forgot password" link on the login page to reset it.</a:t>
            </a:r>
            <a:r>
              <a:rPr lang="en-US" sz="1100" dirty="0">
                <a:latin typeface="Segoe UI"/>
                <a:ea typeface="+mn-lt"/>
                <a:cs typeface="Segoe UI Semibold"/>
              </a:rPr>
              <a:t> </a:t>
            </a:r>
          </a:p>
          <a:p>
            <a:pPr marL="171450" indent="-171450">
              <a:buFont typeface="Arial"/>
              <a:buChar char="•"/>
            </a:pPr>
            <a:r>
              <a:rPr lang="en-US" sz="1100" b="0" i="0" dirty="0">
                <a:effectLst/>
                <a:latin typeface="Segoe UI"/>
                <a:ea typeface="+mn-lt"/>
                <a:cs typeface="Segoe UI Semibold"/>
              </a:rPr>
              <a:t>Contact support</a:t>
            </a:r>
            <a:r>
              <a:rPr lang="en-US" sz="1100" dirty="0">
                <a:latin typeface="Segoe UI"/>
                <a:ea typeface="+mn-lt"/>
                <a:cs typeface="Segoe UI Semibold"/>
              </a:rPr>
              <a:t> if you're </a:t>
            </a:r>
            <a:r>
              <a:rPr lang="en-US" sz="1100" b="0" i="0" dirty="0">
                <a:effectLst/>
                <a:latin typeface="Segoe UI"/>
                <a:ea typeface="+mn-lt"/>
                <a:cs typeface="Segoe UI Semibold"/>
              </a:rPr>
              <a:t>having trouble logging in.</a:t>
            </a:r>
            <a:endParaRPr lang="en-US" sz="1100" dirty="0">
              <a:latin typeface="Segoe UI"/>
              <a:ea typeface="+mn-lt"/>
              <a:cs typeface="Segoe UI Semibold"/>
            </a:endParaRPr>
          </a:p>
          <a:p>
            <a:pPr marL="171450" indent="-171450">
              <a:buFont typeface="Arial"/>
              <a:buChar char="•"/>
            </a:pPr>
            <a:r>
              <a:rPr lang="en-US" sz="1100" b="0" i="0" dirty="0">
                <a:effectLst/>
                <a:latin typeface="Segoe UI"/>
                <a:ea typeface="+mn-lt"/>
                <a:cs typeface="Segoe UI Semibold"/>
              </a:rPr>
              <a:t>Update your profile information</a:t>
            </a:r>
            <a:r>
              <a:rPr lang="en-US" sz="1100" dirty="0">
                <a:latin typeface="Segoe UI"/>
                <a:ea typeface="+mn-lt"/>
                <a:cs typeface="Segoe UI Semibold"/>
              </a:rPr>
              <a:t> necessary</a:t>
            </a:r>
            <a:r>
              <a:rPr lang="en-US" sz="1100" b="0" i="0" dirty="0">
                <a:effectLst/>
                <a:latin typeface="Segoe UI"/>
                <a:ea typeface="+mn-lt"/>
                <a:cs typeface="Segoe UI Semibold"/>
              </a:rPr>
              <a:t>, including your name, email address, and</a:t>
            </a:r>
            <a:r>
              <a:rPr lang="en-US" sz="1100" dirty="0">
                <a:latin typeface="Segoe UI"/>
                <a:ea typeface="+mn-lt"/>
                <a:cs typeface="Segoe UI Semibold"/>
              </a:rPr>
              <a:t>/or</a:t>
            </a:r>
            <a:r>
              <a:rPr lang="en-US" sz="1100" b="0" i="0" dirty="0">
                <a:effectLst/>
                <a:latin typeface="Segoe UI"/>
                <a:ea typeface="+mn-lt"/>
                <a:cs typeface="Segoe UI Semibold"/>
              </a:rPr>
              <a:t> other contact information.</a:t>
            </a:r>
            <a:r>
              <a:rPr lang="en-US" sz="1100" dirty="0">
                <a:latin typeface="Segoe UI"/>
                <a:ea typeface="+mn-lt"/>
                <a:cs typeface="Segoe UI Semibold"/>
              </a:rPr>
              <a:t> </a:t>
            </a:r>
            <a:endParaRPr lang="en-US" sz="1100">
              <a:latin typeface="Segoe UI"/>
              <a:ea typeface="+mn-lt"/>
              <a:cs typeface="Segoe UI Semibold"/>
            </a:endParaRPr>
          </a:p>
          <a:p>
            <a:endParaRPr lang="en-US" sz="1100" dirty="0">
              <a:latin typeface="Segoe UI"/>
              <a:cs typeface="Segoe UI Semibold"/>
            </a:endParaRPr>
          </a:p>
          <a:p>
            <a:r>
              <a:rPr lang="en-US" sz="1100" b="0" i="0" dirty="0">
                <a:effectLst/>
                <a:latin typeface="Segoe UI"/>
                <a:ea typeface="+mn-lt"/>
                <a:cs typeface="Segoe UI Semibold"/>
              </a:rPr>
              <a:t>In conclusion, while Teams Essentials is a powerful collaboration tool, users may experience some common issues while using it. By following the steps outlined above, </a:t>
            </a:r>
            <a:r>
              <a:rPr lang="en-US" sz="1100" dirty="0">
                <a:latin typeface="Segoe UI"/>
                <a:ea typeface="+mn-lt"/>
                <a:cs typeface="Segoe UI Semibold"/>
              </a:rPr>
              <a:t>you </a:t>
            </a:r>
            <a:r>
              <a:rPr lang="en-US" sz="1100" b="0" i="0" dirty="0">
                <a:effectLst/>
                <a:latin typeface="Segoe UI"/>
                <a:ea typeface="+mn-lt"/>
                <a:cs typeface="Segoe UI Semibold"/>
              </a:rPr>
              <a:t>can resolve most of these issues and get back to collaborating with </a:t>
            </a:r>
            <a:r>
              <a:rPr lang="en-US" sz="1100" dirty="0">
                <a:latin typeface="Segoe UI"/>
                <a:ea typeface="+mn-lt"/>
                <a:cs typeface="Segoe UI Semibold"/>
              </a:rPr>
              <a:t>your </a:t>
            </a:r>
            <a:r>
              <a:rPr lang="en-US" sz="1100" b="0" i="0" dirty="0">
                <a:effectLst/>
                <a:latin typeface="Segoe UI"/>
                <a:ea typeface="+mn-lt"/>
                <a:cs typeface="Segoe UI Semibold"/>
              </a:rPr>
              <a:t>teams quickly and efficiently. If you encounter any issues that </a:t>
            </a:r>
            <a:r>
              <a:rPr lang="en-US" sz="1100" dirty="0">
                <a:latin typeface="Segoe UI"/>
                <a:ea typeface="+mn-lt"/>
                <a:cs typeface="Segoe UI Semibold"/>
              </a:rPr>
              <a:t>aren’t </a:t>
            </a:r>
            <a:r>
              <a:rPr lang="en-US" sz="1100" b="0" i="0" dirty="0">
                <a:effectLst/>
                <a:latin typeface="Segoe UI"/>
                <a:ea typeface="+mn-lt"/>
                <a:cs typeface="Segoe UI Semibold"/>
              </a:rPr>
              <a:t>covered here, reach out to Microsoft support for assistance.</a:t>
            </a:r>
            <a:endParaRPr lang="en-US" sz="1100" dirty="0">
              <a:latin typeface="Segoe UI"/>
              <a:cs typeface="Segoe UI Semibold"/>
            </a:endParaRPr>
          </a:p>
          <a:p>
            <a:endParaRPr lang="en-US" sz="1100" dirty="0">
              <a:solidFill>
                <a:srgbClr val="000000"/>
              </a:solidFill>
              <a:latin typeface="Segoe UI"/>
              <a:cs typeface="Segoe UI Semibold"/>
            </a:endParaRPr>
          </a:p>
          <a:p>
            <a:pPr>
              <a:spcAft>
                <a:spcPts val="600"/>
              </a:spcAft>
            </a:pPr>
            <a:endParaRPr lang="en-US" sz="1100" b="0" i="0" dirty="0">
              <a:solidFill>
                <a:srgbClr val="000000"/>
              </a:solidFill>
              <a:effectLst/>
              <a:latin typeface="Segoe UI" panose="020B0502040204020203" pitchFamily="34" charset="0"/>
              <a:cs typeface="Segoe UI"/>
            </a:endParaRPr>
          </a:p>
        </p:txBody>
      </p:sp>
      <p:sp>
        <p:nvSpPr>
          <p:cNvPr id="3" name="Rectangle 2">
            <a:extLst>
              <a:ext uri="{FF2B5EF4-FFF2-40B4-BE49-F238E27FC236}">
                <a16:creationId xmlns:a16="http://schemas.microsoft.com/office/drawing/2014/main" id="{37A8566D-C8DF-A436-C3F2-4D7BAEB70375}"/>
              </a:ext>
            </a:extLst>
          </p:cNvPr>
          <p:cNvSpPr>
            <a:spLocks/>
          </p:cNvSpPr>
          <p:nvPr/>
        </p:nvSpPr>
        <p:spPr>
          <a:xfrm>
            <a:off x="417617" y="9495297"/>
            <a:ext cx="6936830" cy="369332"/>
          </a:xfrm>
          <a:prstGeom prst="rect">
            <a:avLst/>
          </a:prstGeom>
        </p:spPr>
        <p:txBody>
          <a:bodyPr wrap="square" lIns="45720" tIns="45720" rIns="45720" bIns="45720" anchor="ctr">
            <a:noAutofit/>
          </a:bodyPr>
          <a:lstStyle/>
          <a:p>
            <a:pPr defTabSz="700815">
              <a:spcBef>
                <a:spcPts val="300"/>
              </a:spcBef>
              <a:spcAft>
                <a:spcPct val="0"/>
              </a:spcAft>
              <a:defRPr/>
            </a:pPr>
            <a:r>
              <a:rPr lang="en-US" sz="1300" kern="0" dirty="0">
                <a:solidFill>
                  <a:srgbClr val="5D5BD4"/>
                </a:solidFill>
                <a:latin typeface="Segoe UI Semibold"/>
                <a:cs typeface="Segoe UI Semibold"/>
              </a:rPr>
              <a:t>We're here to help you transition to the ultimate collaboration and communication tool for small and medium-sized businesses. Give us a call.</a:t>
            </a:r>
            <a:endParaRPr lang="en-US" dirty="0">
              <a:latin typeface="Segoe UI Semibold"/>
              <a:cs typeface="Segoe UI Semibold"/>
            </a:endParaRPr>
          </a:p>
        </p:txBody>
      </p:sp>
    </p:spTree>
    <p:extLst>
      <p:ext uri="{BB962C8B-B14F-4D97-AF65-F5344CB8AC3E}">
        <p14:creationId xmlns:p14="http://schemas.microsoft.com/office/powerpoint/2010/main" val="310157794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FA0A115-B1DF-8D11-54EA-D2B9C64A9EB2}"/>
              </a:ext>
            </a:extLst>
          </p:cNvPr>
          <p:cNvSpPr>
            <a:spLocks noGrp="1"/>
          </p:cNvSpPr>
          <p:nvPr>
            <p:ph type="pic" sz="quarter" idx="11"/>
          </p:nvPr>
        </p:nvSpPr>
        <p:spPr>
          <a:xfrm>
            <a:off x="479425" y="340007"/>
            <a:ext cx="1452406" cy="480773"/>
          </a:xfrm>
        </p:spPr>
      </p:sp>
      <p:sp>
        <p:nvSpPr>
          <p:cNvPr id="5" name="TextBox 4">
            <a:extLst>
              <a:ext uri="{FF2B5EF4-FFF2-40B4-BE49-F238E27FC236}">
                <a16:creationId xmlns:a16="http://schemas.microsoft.com/office/drawing/2014/main" id="{C33EEB09-4BEC-EF1F-D3CE-035F84426343}"/>
              </a:ext>
            </a:extLst>
          </p:cNvPr>
          <p:cNvSpPr txBox="1">
            <a:spLocks/>
          </p:cNvSpPr>
          <p:nvPr/>
        </p:nvSpPr>
        <p:spPr>
          <a:xfrm>
            <a:off x="417617" y="1268567"/>
            <a:ext cx="6649989" cy="8026687"/>
          </a:xfrm>
          <a:prstGeom prst="rect">
            <a:avLst/>
          </a:prstGeom>
          <a:noFill/>
        </p:spPr>
        <p:txBody>
          <a:bodyPr wrap="square" lIns="0" rIns="45720" rtlCol="0">
            <a:noAutofit/>
          </a:bodyPr>
          <a:lstStyle/>
          <a:p>
            <a:r>
              <a:rPr lang="en-US" sz="3600" spc="-50" dirty="0">
                <a:solidFill>
                  <a:srgbClr val="5D5BD4"/>
                </a:solidFill>
                <a:latin typeface="Segoe UI Semibold" panose="020B0702040204020203" pitchFamily="34" charset="0"/>
                <a:cs typeface="Segoe UI Semibold" panose="020B0702040204020203" pitchFamily="34" charset="0"/>
              </a:rPr>
              <a:t>Blog post</a:t>
            </a:r>
            <a:br>
              <a:rPr lang="en-US" sz="3200" spc="-50" dirty="0">
                <a:solidFill>
                  <a:srgbClr val="0078D4"/>
                </a:solidFill>
                <a:latin typeface="Segoe UI" panose="020B0502040204020203" pitchFamily="34" charset="0"/>
                <a:cs typeface="Segoe UI" panose="020B0502040204020203" pitchFamily="34" charset="0"/>
              </a:rPr>
            </a:br>
            <a:br>
              <a:rPr lang="en-US" sz="600" spc="-50" dirty="0">
                <a:solidFill>
                  <a:srgbClr val="0078D4"/>
                </a:solidFill>
                <a:latin typeface="Segoe UI" panose="020B0502040204020203" pitchFamily="34" charset="0"/>
                <a:cs typeface="Segoe UI" panose="020B0502040204020203" pitchFamily="34" charset="0"/>
              </a:rPr>
            </a:br>
            <a:r>
              <a:rPr lang="en-US" dirty="0">
                <a:latin typeface="Segoe UI Semibold" panose="020B0702040204020203" pitchFamily="34" charset="0"/>
                <a:cs typeface="Segoe UI Semibold" panose="020B0702040204020203" pitchFamily="34" charset="0"/>
              </a:rPr>
              <a:t>Microsoft Teams Essentials: A beginner’s guide</a:t>
            </a:r>
          </a:p>
          <a:p>
            <a:br>
              <a:rPr lang="en-US" dirty="0">
                <a:latin typeface="Segoe UI Semibold" panose="020B0702040204020203" pitchFamily="34" charset="0"/>
                <a:cs typeface="Segoe UI Semibold" panose="020B0702040204020203" pitchFamily="34" charset="0"/>
              </a:rPr>
            </a:br>
            <a:endParaRPr lang="en-US" dirty="0">
              <a:latin typeface="Segoe UI Semibold" panose="020B0702040204020203" pitchFamily="34" charset="0"/>
              <a:cs typeface="Segoe UI Semibold" panose="020B0702040204020203" pitchFamily="34" charset="0"/>
            </a:endParaRPr>
          </a:p>
          <a:p>
            <a:pPr>
              <a:spcAft>
                <a:spcPts val="600"/>
              </a:spcAft>
            </a:pPr>
            <a:r>
              <a:rPr lang="en-US" sz="1200" b="0" i="0" dirty="0">
                <a:solidFill>
                  <a:srgbClr val="000000"/>
                </a:solidFill>
                <a:effectLst/>
                <a:latin typeface="Segoe UI" panose="020B0502040204020203" pitchFamily="34" charset="0"/>
              </a:rPr>
              <a:t>Are you new to Microsoft Teams Essentials and feeling a bit overwhelmed by all its features? Don't worry! You're not alone. In this beginner's guide, we'll walk you through the basic features of Teams Essentials and how to navigate them.  </a:t>
            </a:r>
          </a:p>
          <a:p>
            <a:pPr>
              <a:spcAft>
                <a:spcPts val="600"/>
              </a:spcAft>
            </a:pPr>
            <a:r>
              <a:rPr lang="en-US" sz="1200" b="0" i="0" dirty="0">
                <a:solidFill>
                  <a:srgbClr val="000000"/>
                </a:solidFill>
                <a:effectLst/>
                <a:latin typeface="+mj-lt"/>
              </a:rPr>
              <a:t>Creating and joining a team </a:t>
            </a:r>
          </a:p>
          <a:p>
            <a:pPr>
              <a:spcAft>
                <a:spcPts val="600"/>
              </a:spcAft>
            </a:pPr>
            <a:r>
              <a:rPr lang="en-US" sz="1200" b="0" i="0" dirty="0">
                <a:solidFill>
                  <a:srgbClr val="000000"/>
                </a:solidFill>
                <a:effectLst/>
                <a:latin typeface="Segoe UI" panose="020B0502040204020203" pitchFamily="34" charset="0"/>
              </a:rPr>
              <a:t>The first step in using Teams Essentials is to create or join a team. To create a team, click on the "Teams" button on the left sidebar and then select "Create team". From there, you can customize settings and invite members to join your team. If you've been invited to join a team, simply click on the "Join" button in the invitation email. </a:t>
            </a:r>
          </a:p>
          <a:p>
            <a:pPr>
              <a:spcAft>
                <a:spcPts val="600"/>
              </a:spcAft>
            </a:pPr>
            <a:r>
              <a:rPr lang="en-US" sz="1200" dirty="0">
                <a:solidFill>
                  <a:srgbClr val="000000"/>
                </a:solidFill>
                <a:latin typeface="+mj-lt"/>
              </a:rPr>
              <a:t>Chatting </a:t>
            </a:r>
          </a:p>
          <a:p>
            <a:pPr>
              <a:spcAft>
                <a:spcPts val="600"/>
              </a:spcAft>
            </a:pPr>
            <a:r>
              <a:rPr lang="en-US" sz="1200" b="0" i="0" dirty="0">
                <a:solidFill>
                  <a:srgbClr val="000000"/>
                </a:solidFill>
                <a:effectLst/>
                <a:latin typeface="Segoe UI" panose="020B0502040204020203" pitchFamily="34" charset="0"/>
              </a:rPr>
              <a:t>Once you're a member of a team, you can start using the chat feature. To start a chat with a team member, click on the "Chat" button on the left sidebar. From there, you can start a new chat with a team member or group of members. You can also access previous chats by clicking on the "Previous chats" button.  </a:t>
            </a:r>
          </a:p>
          <a:p>
            <a:pPr>
              <a:spcAft>
                <a:spcPts val="600"/>
              </a:spcAft>
            </a:pPr>
            <a:r>
              <a:rPr lang="en-US" sz="1200" dirty="0">
                <a:solidFill>
                  <a:srgbClr val="000000"/>
                </a:solidFill>
                <a:latin typeface="+mj-lt"/>
              </a:rPr>
              <a:t>Sharing files </a:t>
            </a:r>
          </a:p>
          <a:p>
            <a:pPr>
              <a:spcAft>
                <a:spcPts val="600"/>
              </a:spcAft>
            </a:pPr>
            <a:r>
              <a:rPr lang="en-US" sz="1200" b="0" i="0" dirty="0">
                <a:solidFill>
                  <a:srgbClr val="000000"/>
                </a:solidFill>
                <a:effectLst/>
                <a:latin typeface="Segoe UI" panose="020B0502040204020203" pitchFamily="34" charset="0"/>
              </a:rPr>
              <a:t>Another important feature of Teams Essentials is file sharing. To share a file with a team, click on the "Files" button on the left sidebar, and you’ll be able to upload a file or create a new folder there. Once a file is uploaded, members of the team can access it and make edits if necessary. </a:t>
            </a:r>
          </a:p>
          <a:p>
            <a:pPr>
              <a:spcAft>
                <a:spcPts val="600"/>
              </a:spcAft>
            </a:pPr>
            <a:r>
              <a:rPr lang="en-US" sz="1200" dirty="0">
                <a:solidFill>
                  <a:srgbClr val="000000"/>
                </a:solidFill>
                <a:latin typeface="+mj-lt"/>
              </a:rPr>
              <a:t>Navigating the interface </a:t>
            </a:r>
          </a:p>
          <a:p>
            <a:pPr>
              <a:spcAft>
                <a:spcPts val="600"/>
              </a:spcAft>
            </a:pPr>
            <a:r>
              <a:rPr lang="en-US" sz="1200" b="0" i="0" dirty="0">
                <a:solidFill>
                  <a:srgbClr val="000000"/>
                </a:solidFill>
                <a:effectLst/>
                <a:latin typeface="Segoe UI" panose="020B0502040204020203" pitchFamily="34" charset="0"/>
              </a:rPr>
              <a:t>The left sidebar is the main navigation tool in Teams Essentials. Here you can access all the different features such as chat, calendar, calls, and more. You’ll also have access to the “Apps” tab, from which you can connect to the different apps that integrate with Teams. You can also navigate the different teams you’re part of, by clicking on the team’s name in the left sidebar. </a:t>
            </a:r>
          </a:p>
          <a:p>
            <a:pPr>
              <a:spcAft>
                <a:spcPts val="600"/>
              </a:spcAft>
            </a:pPr>
            <a:r>
              <a:rPr lang="en-US" sz="1200" b="0" i="0" dirty="0">
                <a:solidFill>
                  <a:srgbClr val="000000"/>
                </a:solidFill>
                <a:effectLst/>
                <a:latin typeface="Segoe UI" panose="020B0502040204020203" pitchFamily="34" charset="0"/>
              </a:rPr>
              <a:t>Teams Essentials is a complete and powerful collaboration tool that can help your organization stay connected and productive. By learning the basics of the solution’s capabilities and features, you'll be well on your way to becoming an expert of the platform. As you get more comfortable with Teams Essentials, you can explore additional advanced features such as task management and video conferencing. With Teams Essentials, you can collaborate and achieve your business goals in a more efficient way. </a:t>
            </a:r>
          </a:p>
          <a:p>
            <a:pPr>
              <a:spcAft>
                <a:spcPts val="600"/>
              </a:spcAft>
            </a:pPr>
            <a:endParaRPr lang="en-US" sz="700" dirty="0">
              <a:latin typeface="Segoe UI" panose="020B0502040204020203" pitchFamily="34" charset="0"/>
              <a:cs typeface="Segoe UI" panose="020B0502040204020203" pitchFamily="34" charset="0"/>
            </a:endParaRPr>
          </a:p>
        </p:txBody>
      </p:sp>
      <p:sp>
        <p:nvSpPr>
          <p:cNvPr id="3" name="Rectangle 2">
            <a:extLst>
              <a:ext uri="{FF2B5EF4-FFF2-40B4-BE49-F238E27FC236}">
                <a16:creationId xmlns:a16="http://schemas.microsoft.com/office/drawing/2014/main" id="{81100F1D-3320-7BB8-11E3-554D2C165A29}"/>
              </a:ext>
            </a:extLst>
          </p:cNvPr>
          <p:cNvSpPr>
            <a:spLocks/>
          </p:cNvSpPr>
          <p:nvPr/>
        </p:nvSpPr>
        <p:spPr>
          <a:xfrm>
            <a:off x="417617" y="9495297"/>
            <a:ext cx="6936830" cy="369332"/>
          </a:xfrm>
          <a:prstGeom prst="rect">
            <a:avLst/>
          </a:prstGeom>
        </p:spPr>
        <p:txBody>
          <a:bodyPr wrap="square" lIns="45720" tIns="45720" rIns="45720" bIns="45720" anchor="ctr">
            <a:noAutofit/>
          </a:bodyPr>
          <a:lstStyle/>
          <a:p>
            <a:pPr defTabSz="700815">
              <a:spcBef>
                <a:spcPts val="300"/>
              </a:spcBef>
              <a:spcAft>
                <a:spcPct val="0"/>
              </a:spcAft>
              <a:defRPr/>
            </a:pPr>
            <a:r>
              <a:rPr lang="en-US" sz="1300" kern="0" dirty="0">
                <a:solidFill>
                  <a:srgbClr val="5D5BD4"/>
                </a:solidFill>
                <a:latin typeface="Segoe UI Semibold"/>
                <a:cs typeface="Segoe UI Semibold"/>
              </a:rPr>
              <a:t>We're here to help you transition to the ultimate collaboration and communication tool for small and medium-sized businesses. Give us a call.</a:t>
            </a:r>
            <a:endParaRPr lang="en-US" dirty="0">
              <a:latin typeface="Segoe UI Semibold"/>
              <a:cs typeface="Segoe UI Semibold"/>
            </a:endParaRPr>
          </a:p>
        </p:txBody>
      </p:sp>
    </p:spTree>
    <p:extLst>
      <p:ext uri="{BB962C8B-B14F-4D97-AF65-F5344CB8AC3E}">
        <p14:creationId xmlns:p14="http://schemas.microsoft.com/office/powerpoint/2010/main" val="277878508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FA0A115-B1DF-8D11-54EA-D2B9C64A9EB2}"/>
              </a:ext>
            </a:extLst>
          </p:cNvPr>
          <p:cNvSpPr>
            <a:spLocks noGrp="1"/>
          </p:cNvSpPr>
          <p:nvPr>
            <p:ph type="pic" sz="quarter" idx="11"/>
          </p:nvPr>
        </p:nvSpPr>
        <p:spPr>
          <a:xfrm>
            <a:off x="479425" y="340007"/>
            <a:ext cx="1452406" cy="480773"/>
          </a:xfrm>
        </p:spPr>
      </p:sp>
      <p:sp>
        <p:nvSpPr>
          <p:cNvPr id="5" name="TextBox 4">
            <a:extLst>
              <a:ext uri="{FF2B5EF4-FFF2-40B4-BE49-F238E27FC236}">
                <a16:creationId xmlns:a16="http://schemas.microsoft.com/office/drawing/2014/main" id="{C33EEB09-4BEC-EF1F-D3CE-035F84426343}"/>
              </a:ext>
            </a:extLst>
          </p:cNvPr>
          <p:cNvSpPr txBox="1">
            <a:spLocks/>
          </p:cNvSpPr>
          <p:nvPr/>
        </p:nvSpPr>
        <p:spPr>
          <a:xfrm>
            <a:off x="417617" y="1268567"/>
            <a:ext cx="6649989" cy="8026687"/>
          </a:xfrm>
          <a:prstGeom prst="rect">
            <a:avLst/>
          </a:prstGeom>
          <a:noFill/>
        </p:spPr>
        <p:txBody>
          <a:bodyPr wrap="square" lIns="0" tIns="45720" rIns="45720" bIns="45720" rtlCol="0" anchor="t">
            <a:noAutofit/>
          </a:bodyPr>
          <a:lstStyle/>
          <a:p>
            <a:r>
              <a:rPr lang="en-US" sz="3600" spc="-50" dirty="0">
                <a:solidFill>
                  <a:srgbClr val="5D5BD4"/>
                </a:solidFill>
                <a:latin typeface="Segoe UI Semibold"/>
                <a:cs typeface="Segoe UI Semibold"/>
              </a:rPr>
              <a:t>Blog post</a:t>
            </a:r>
            <a:br>
              <a:rPr lang="en-US" sz="3200" spc="-50" dirty="0">
                <a:latin typeface="Segoe UI" panose="020B0502040204020203" pitchFamily="34" charset="0"/>
                <a:cs typeface="Segoe UI" panose="020B0502040204020203" pitchFamily="34" charset="0"/>
              </a:rPr>
            </a:br>
            <a:br>
              <a:rPr lang="en-US" sz="600" spc="-50" dirty="0">
                <a:latin typeface="Segoe UI" panose="020B0502040204020203" pitchFamily="34" charset="0"/>
                <a:cs typeface="Segoe UI" panose="020B0502040204020203" pitchFamily="34" charset="0"/>
              </a:rPr>
            </a:br>
            <a:r>
              <a:rPr lang="en-US" dirty="0">
                <a:latin typeface="Segoe UI Semibold"/>
                <a:cs typeface="Segoe UI Semibold"/>
              </a:rPr>
              <a:t>Advanced features of Microsoft Teams Essentials</a:t>
            </a:r>
          </a:p>
          <a:p>
            <a:br>
              <a:rPr lang="en-US" dirty="0">
                <a:latin typeface="Segoe UI Semibold" panose="020B0702040204020203" pitchFamily="34" charset="0"/>
                <a:cs typeface="Segoe UI Semibold" panose="020B0702040204020203" pitchFamily="34" charset="0"/>
              </a:rPr>
            </a:br>
            <a:endParaRPr lang="en-US" dirty="0">
              <a:latin typeface="Segoe UI Semibold" panose="020B0702040204020203" pitchFamily="34" charset="0"/>
              <a:cs typeface="Segoe UI Semibold" panose="020B0702040204020203" pitchFamily="34" charset="0"/>
            </a:endParaRPr>
          </a:p>
          <a:p>
            <a:pPr>
              <a:spcAft>
                <a:spcPts val="600"/>
              </a:spcAft>
            </a:pPr>
            <a:r>
              <a:rPr lang="en-US" sz="1200" b="0" i="0" dirty="0">
                <a:solidFill>
                  <a:srgbClr val="000000"/>
                </a:solidFill>
                <a:effectLst/>
                <a:latin typeface="Segoe UI" panose="020B0502040204020203" pitchFamily="34" charset="0"/>
              </a:rPr>
              <a:t>Microsoft Teams Essentials is a powerful collaboration platform that offers a wide range of features and capabilities to help teams work more efficiently and effectively. Beyond basic communication tools like chat and file sharing, Teams Essentials also offers advanced features that can help teams schedule and conduct virtual meetings and manage their time and tasks more effectively. In this blog post, we'll take a closer look at these advanced features and show you how to get the most out of them. </a:t>
            </a:r>
          </a:p>
          <a:p>
            <a:pPr>
              <a:spcAft>
                <a:spcPts val="600"/>
              </a:spcAft>
            </a:pPr>
            <a:r>
              <a:rPr lang="en-US" sz="1200" b="0" i="0" dirty="0">
                <a:solidFill>
                  <a:srgbClr val="000000"/>
                </a:solidFill>
                <a:effectLst/>
                <a:latin typeface="+mj-lt"/>
              </a:rPr>
              <a:t>Scheduling and conducting virtual meetings </a:t>
            </a:r>
          </a:p>
          <a:p>
            <a:pPr>
              <a:spcAft>
                <a:spcPts val="600"/>
              </a:spcAft>
            </a:pPr>
            <a:r>
              <a:rPr lang="en-US" sz="1200" b="0" i="0" dirty="0">
                <a:solidFill>
                  <a:srgbClr val="000000"/>
                </a:solidFill>
                <a:effectLst/>
                <a:latin typeface="Segoe UI" panose="020B0502040204020203" pitchFamily="34" charset="0"/>
              </a:rPr>
              <a:t>One of the most valuable features of Teams Essentials is the ability to schedule and conduct virtual meetings. With the built-in calendar and scheduling functionality, users can easily schedule and invite participants to virtual meetings. To schedule a meeting, simply click on the "Meetings" icon in the left-hand navigation menu and then select the "New meeting" button. You can then enter the meeting details and invite participants. </a:t>
            </a:r>
          </a:p>
          <a:p>
            <a:pPr>
              <a:spcAft>
                <a:spcPts val="600"/>
              </a:spcAft>
            </a:pPr>
            <a:r>
              <a:rPr lang="en-US" sz="1200" b="0" i="0" dirty="0">
                <a:solidFill>
                  <a:srgbClr val="000000"/>
                </a:solidFill>
                <a:effectLst/>
                <a:latin typeface="Segoe UI" panose="020B0502040204020203" pitchFamily="34" charset="0"/>
              </a:rPr>
              <a:t>Once the meeting is scheduled, participants will receive an email with a link to join the meeting. When it's time for the meeting, simply click on the link to join. During the meeting, users can share their screen, use video and audio, and collaborate in real-time with the help of the built-in whiteboard and annotation tools. </a:t>
            </a:r>
          </a:p>
          <a:p>
            <a:pPr>
              <a:spcAft>
                <a:spcPts val="600"/>
              </a:spcAft>
            </a:pPr>
            <a:r>
              <a:rPr lang="en-US" sz="1200" dirty="0">
                <a:solidFill>
                  <a:srgbClr val="000000"/>
                </a:solidFill>
                <a:latin typeface="+mj-lt"/>
              </a:rPr>
              <a:t>Managing time and tasks </a:t>
            </a:r>
          </a:p>
          <a:p>
            <a:pPr>
              <a:spcAft>
                <a:spcPts val="600"/>
              </a:spcAft>
            </a:pPr>
            <a:r>
              <a:rPr lang="en-US" sz="1200" b="0" i="0" dirty="0">
                <a:solidFill>
                  <a:srgbClr val="000000"/>
                </a:solidFill>
                <a:effectLst/>
                <a:latin typeface="Segoe UI" panose="020B0502040204020203" pitchFamily="34" charset="0"/>
              </a:rPr>
              <a:t>Another important aspect of Teams Essentials is the ability to manage time and tasks. With the built-in calendar, users can easily view their upcoming events and meetings, and set reminders for important tasks. Additionally, users can also integrate their calendar with their personal calendar, such as Google or Outlook, to easily keep track of all their events and tasks. </a:t>
            </a:r>
          </a:p>
          <a:p>
            <a:pPr>
              <a:spcAft>
                <a:spcPts val="600"/>
              </a:spcAft>
            </a:pPr>
            <a:r>
              <a:rPr lang="en-US" sz="1200" b="0" i="0" dirty="0">
                <a:solidFill>
                  <a:srgbClr val="000000"/>
                </a:solidFill>
                <a:effectLst/>
                <a:latin typeface="Segoe UI" panose="020B0502040204020203" pitchFamily="34" charset="0"/>
              </a:rPr>
              <a:t>To manage tasks, users can use the "Tasks" feature. This feature allows users to create and assign tasks, set due dates, and track the progress of their tasks. Team members can also collaborate on tasks, making it easy for teams to stay organized and on top of their workload. </a:t>
            </a:r>
          </a:p>
          <a:p>
            <a:pPr>
              <a:spcAft>
                <a:spcPts val="600"/>
              </a:spcAft>
            </a:pPr>
            <a:r>
              <a:rPr lang="en-US" sz="1200" b="0" i="0" dirty="0">
                <a:solidFill>
                  <a:srgbClr val="000000"/>
                </a:solidFill>
                <a:effectLst/>
                <a:latin typeface="Segoe UI" panose="020B0502040204020203" pitchFamily="34" charset="0"/>
              </a:rPr>
              <a:t>In conclusion, Microsoft Teams Essentials is a powerful tool that can help teams work more efficiently and effectively. With its advanced features like scheduling and conducting virtual meetings, and managing time and tasks, Teams Essentials makes it easy for teams to stay organized and on top of their workload. With its easy-to-use interface and powerful features, Teams Essentials is the perfect tool for any team looking to improve their collaboration and productivity.</a:t>
            </a:r>
            <a:endParaRPr lang="en-US" sz="700" dirty="0">
              <a:latin typeface="Segoe UI" panose="020B0502040204020203" pitchFamily="34" charset="0"/>
              <a:cs typeface="Segoe UI" panose="020B0502040204020203" pitchFamily="34" charset="0"/>
            </a:endParaRPr>
          </a:p>
        </p:txBody>
      </p:sp>
      <p:sp>
        <p:nvSpPr>
          <p:cNvPr id="3" name="Rectangle 2">
            <a:extLst>
              <a:ext uri="{FF2B5EF4-FFF2-40B4-BE49-F238E27FC236}">
                <a16:creationId xmlns:a16="http://schemas.microsoft.com/office/drawing/2014/main" id="{AC3F0E2B-B271-BC65-137D-4EDE07CB7CC7}"/>
              </a:ext>
            </a:extLst>
          </p:cNvPr>
          <p:cNvSpPr>
            <a:spLocks/>
          </p:cNvSpPr>
          <p:nvPr/>
        </p:nvSpPr>
        <p:spPr>
          <a:xfrm>
            <a:off x="417617" y="9495297"/>
            <a:ext cx="6936830" cy="369332"/>
          </a:xfrm>
          <a:prstGeom prst="rect">
            <a:avLst/>
          </a:prstGeom>
        </p:spPr>
        <p:txBody>
          <a:bodyPr wrap="square" lIns="45720" tIns="45720" rIns="45720" bIns="45720" anchor="ctr">
            <a:noAutofit/>
          </a:bodyPr>
          <a:lstStyle/>
          <a:p>
            <a:pPr defTabSz="700815">
              <a:spcBef>
                <a:spcPts val="300"/>
              </a:spcBef>
              <a:spcAft>
                <a:spcPct val="0"/>
              </a:spcAft>
              <a:defRPr/>
            </a:pPr>
            <a:r>
              <a:rPr lang="en-US" sz="1300" kern="0" dirty="0">
                <a:solidFill>
                  <a:srgbClr val="5D5BD4"/>
                </a:solidFill>
                <a:latin typeface="Segoe UI Semibold"/>
                <a:cs typeface="Segoe UI Semibold"/>
              </a:rPr>
              <a:t>We're here to help you transition to the ultimate collaboration and communication tool for small and medium-sized businesses. Give us a call.</a:t>
            </a:r>
            <a:endParaRPr lang="en-US" dirty="0">
              <a:latin typeface="Segoe UI Semibold"/>
              <a:cs typeface="Segoe UI Semibold"/>
            </a:endParaRPr>
          </a:p>
        </p:txBody>
      </p:sp>
    </p:spTree>
    <p:extLst>
      <p:ext uri="{BB962C8B-B14F-4D97-AF65-F5344CB8AC3E}">
        <p14:creationId xmlns:p14="http://schemas.microsoft.com/office/powerpoint/2010/main" val="232450358"/>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FA0A115-B1DF-8D11-54EA-D2B9C64A9EB2}"/>
              </a:ext>
            </a:extLst>
          </p:cNvPr>
          <p:cNvSpPr>
            <a:spLocks noGrp="1"/>
          </p:cNvSpPr>
          <p:nvPr>
            <p:ph type="pic" sz="quarter" idx="11"/>
          </p:nvPr>
        </p:nvSpPr>
        <p:spPr>
          <a:xfrm>
            <a:off x="479425" y="340007"/>
            <a:ext cx="1452406" cy="480773"/>
          </a:xfrm>
        </p:spPr>
      </p:sp>
      <p:sp>
        <p:nvSpPr>
          <p:cNvPr id="5" name="TextBox 4">
            <a:extLst>
              <a:ext uri="{FF2B5EF4-FFF2-40B4-BE49-F238E27FC236}">
                <a16:creationId xmlns:a16="http://schemas.microsoft.com/office/drawing/2014/main" id="{C33EEB09-4BEC-EF1F-D3CE-035F84426343}"/>
              </a:ext>
            </a:extLst>
          </p:cNvPr>
          <p:cNvSpPr txBox="1">
            <a:spLocks/>
          </p:cNvSpPr>
          <p:nvPr/>
        </p:nvSpPr>
        <p:spPr>
          <a:xfrm>
            <a:off x="417617" y="1268567"/>
            <a:ext cx="6649989" cy="8026687"/>
          </a:xfrm>
          <a:prstGeom prst="rect">
            <a:avLst/>
          </a:prstGeom>
          <a:noFill/>
        </p:spPr>
        <p:txBody>
          <a:bodyPr wrap="square" lIns="0" tIns="45720" rIns="45720" bIns="45720" rtlCol="0" anchor="t">
            <a:noAutofit/>
          </a:bodyPr>
          <a:lstStyle/>
          <a:p>
            <a:r>
              <a:rPr lang="en-US" sz="3600" spc="-50" dirty="0">
                <a:solidFill>
                  <a:srgbClr val="5D5BD4"/>
                </a:solidFill>
                <a:latin typeface="Segoe UI Semibold"/>
                <a:cs typeface="Segoe UI Semibold"/>
              </a:rPr>
              <a:t>Blog post</a:t>
            </a:r>
            <a:br>
              <a:rPr lang="en-US" sz="3200" spc="-50" dirty="0">
                <a:latin typeface="Segoe UI" panose="020B0502040204020203" pitchFamily="34" charset="0"/>
                <a:cs typeface="Segoe UI" panose="020B0502040204020203" pitchFamily="34" charset="0"/>
              </a:rPr>
            </a:br>
            <a:br>
              <a:rPr lang="en-US" sz="600" spc="-50" dirty="0">
                <a:latin typeface="Segoe UI" panose="020B0502040204020203" pitchFamily="34" charset="0"/>
                <a:cs typeface="Segoe UI" panose="020B0502040204020203" pitchFamily="34" charset="0"/>
              </a:rPr>
            </a:br>
            <a:r>
              <a:rPr lang="en-US" dirty="0">
                <a:latin typeface="Segoe UI Semibold"/>
                <a:cs typeface="Segoe UI Semibold"/>
              </a:rPr>
              <a:t>Boosting productivity with Microsoft Teams Essentials: </a:t>
            </a:r>
            <a:endParaRPr lang="en-US" dirty="0"/>
          </a:p>
          <a:p>
            <a:r>
              <a:rPr lang="en-US" dirty="0">
                <a:latin typeface="Segoe UI Semibold"/>
                <a:cs typeface="Segoe UI Semibold"/>
              </a:rPr>
              <a:t>A guide for teams</a:t>
            </a:r>
            <a:endParaRPr lang="en-US" dirty="0"/>
          </a:p>
          <a:p>
            <a:br>
              <a:rPr lang="en-US" dirty="0">
                <a:latin typeface="Segoe UI Semibold" panose="020B0702040204020203" pitchFamily="34" charset="0"/>
                <a:cs typeface="Segoe UI Semibold" panose="020B0702040204020203" pitchFamily="34" charset="0"/>
              </a:rPr>
            </a:br>
            <a:endParaRPr lang="en-US" dirty="0">
              <a:latin typeface="Segoe UI Semibold" panose="020B0702040204020203" pitchFamily="34" charset="0"/>
              <a:cs typeface="Segoe UI Semibold" panose="020B0702040204020203" pitchFamily="34" charset="0"/>
            </a:endParaRPr>
          </a:p>
          <a:p>
            <a:pPr>
              <a:spcAft>
                <a:spcPts val="600"/>
              </a:spcAft>
            </a:pPr>
            <a:r>
              <a:rPr lang="en-US" sz="1200" b="0" i="0" dirty="0">
                <a:solidFill>
                  <a:srgbClr val="000000"/>
                </a:solidFill>
                <a:effectLst/>
                <a:latin typeface="Segoe UI"/>
                <a:cs typeface="Segoe UI"/>
              </a:rPr>
              <a:t>In today's fast-paced business environment, it's more important than ever for teams to be productive and efficient. Microsoft Teams is a powerful collaboration platform that helps teams work more effectively and increase productivity. In this blog post, we'll explore how teams can use Microsoft Teams to boost productivity by using features such as task management, project collaboration, and integration with other apps and services.</a:t>
            </a:r>
            <a:r>
              <a:rPr lang="en-US" sz="1200" dirty="0">
                <a:solidFill>
                  <a:srgbClr val="000000"/>
                </a:solidFill>
                <a:latin typeface="Segoe UI"/>
                <a:cs typeface="Segoe UI"/>
              </a:rPr>
              <a:t> </a:t>
            </a:r>
            <a:endParaRPr lang="en-US" sz="700" dirty="0">
              <a:solidFill>
                <a:srgbClr val="000000"/>
              </a:solidFill>
              <a:latin typeface="Segoe UI" panose="020B0502040204020203" pitchFamily="34" charset="0"/>
            </a:endParaRPr>
          </a:p>
          <a:p>
            <a:pPr>
              <a:spcAft>
                <a:spcPts val="600"/>
              </a:spcAft>
            </a:pPr>
            <a:r>
              <a:rPr lang="en-US" sz="1200" b="0" i="0" dirty="0">
                <a:solidFill>
                  <a:srgbClr val="000000"/>
                </a:solidFill>
                <a:effectLst/>
                <a:latin typeface="+mj-lt"/>
              </a:rPr>
              <a:t>Task management </a:t>
            </a:r>
          </a:p>
          <a:p>
            <a:pPr>
              <a:spcAft>
                <a:spcPts val="600"/>
              </a:spcAft>
            </a:pPr>
            <a:r>
              <a:rPr lang="en-US" sz="1200" b="0" i="0" dirty="0">
                <a:solidFill>
                  <a:srgbClr val="000000"/>
                </a:solidFill>
                <a:effectLst/>
                <a:latin typeface="Segoe UI" panose="020B0502040204020203" pitchFamily="34" charset="0"/>
              </a:rPr>
              <a:t>One of the key features of Microsoft Teams is task management. Teams can use the built-in "Tasks" feature to create and assign tasks, set due dates, and track the progress of their tasks. This makes it easy for teams to stay organized and on top of their workload. Additionally, teams can use the "Planner" app to visually manage their tasks and projects, making it easy to see what needs to be done and who's responsible for each task. </a:t>
            </a:r>
          </a:p>
          <a:p>
            <a:pPr>
              <a:spcAft>
                <a:spcPts val="600"/>
              </a:spcAft>
            </a:pPr>
            <a:r>
              <a:rPr lang="en-US" sz="1200" dirty="0">
                <a:solidFill>
                  <a:srgbClr val="000000"/>
                </a:solidFill>
                <a:latin typeface="+mj-lt"/>
              </a:rPr>
              <a:t>Project collaboration </a:t>
            </a:r>
          </a:p>
          <a:p>
            <a:pPr>
              <a:spcAft>
                <a:spcPts val="600"/>
              </a:spcAft>
            </a:pPr>
            <a:r>
              <a:rPr lang="en-US" sz="1200" b="0" i="0" dirty="0">
                <a:solidFill>
                  <a:srgbClr val="000000"/>
                </a:solidFill>
                <a:effectLst/>
                <a:latin typeface="Segoe UI"/>
                <a:cs typeface="Segoe UI"/>
              </a:rPr>
              <a:t>Another important aspect of Microsoft Teams is project collaboration. Teams can use the platform to collaborate on projects in real-time, no matter where they are located. With the built-in whiteboard and annotation tools, teams can work together to solve problems and create solutions. Additionally, teams can use the file sharing and version control features to easily share and collaborate on project files.</a:t>
            </a:r>
            <a:r>
              <a:rPr lang="en-US" sz="1200" dirty="0">
                <a:solidFill>
                  <a:srgbClr val="000000"/>
                </a:solidFill>
                <a:latin typeface="Segoe UI"/>
                <a:cs typeface="Segoe UI"/>
              </a:rPr>
              <a:t> </a:t>
            </a:r>
            <a:endParaRPr lang="en-US" sz="1200" b="0" i="0" dirty="0">
              <a:solidFill>
                <a:srgbClr val="000000"/>
              </a:solidFill>
              <a:effectLst/>
              <a:latin typeface="Segoe UI" panose="020B0502040204020203" pitchFamily="34" charset="0"/>
              <a:cs typeface="Segoe UI"/>
            </a:endParaRPr>
          </a:p>
          <a:p>
            <a:pPr>
              <a:spcAft>
                <a:spcPts val="600"/>
              </a:spcAft>
            </a:pPr>
            <a:r>
              <a:rPr lang="en-US" sz="1200" dirty="0">
                <a:solidFill>
                  <a:srgbClr val="000000"/>
                </a:solidFill>
                <a:latin typeface="+mj-lt"/>
              </a:rPr>
              <a:t>Integration with other apps and services </a:t>
            </a:r>
          </a:p>
          <a:p>
            <a:pPr>
              <a:spcAft>
                <a:spcPts val="600"/>
              </a:spcAft>
            </a:pPr>
            <a:r>
              <a:rPr lang="en-US" sz="1200" b="0" i="0" dirty="0">
                <a:solidFill>
                  <a:srgbClr val="000000"/>
                </a:solidFill>
                <a:effectLst/>
                <a:latin typeface="Segoe UI" panose="020B0502040204020203" pitchFamily="34" charset="0"/>
              </a:rPr>
              <a:t>One of the biggest benefits of Microsoft Teams is its integration with other apps and services. Teams can easily integrate their existing tools and services, such as Microsoft 365, to increase productivity. For example, teams can integrate their email and calendar to view their schedule and email directly from Teams. Additionally, teams can also integrate their project management tools, such as Trello or Asana, to manage their projects and tasks more effectively. </a:t>
            </a:r>
          </a:p>
          <a:p>
            <a:pPr>
              <a:spcAft>
                <a:spcPts val="600"/>
              </a:spcAft>
            </a:pPr>
            <a:r>
              <a:rPr lang="en-US" sz="1200" b="0" i="0" dirty="0">
                <a:solidFill>
                  <a:srgbClr val="000000"/>
                </a:solidFill>
                <a:effectLst/>
                <a:latin typeface="Segoe UI"/>
                <a:cs typeface="Segoe UI"/>
              </a:rPr>
              <a:t>In conclusion, Microsoft Teams is a powerful tool that can help teams increase productivity and work more effectively. With its built-in task management and project collaboration features, as well as its integration with other apps and services, Teams makes it easy for teams to boost productivity and achieve their goals. Whether you're a small business or a large enterprise, Microsoft Teams is the perfect platform to help teams work more efficiently and effectively.</a:t>
            </a:r>
            <a:r>
              <a:rPr lang="en-US" sz="1200" dirty="0">
                <a:solidFill>
                  <a:srgbClr val="000000"/>
                </a:solidFill>
                <a:latin typeface="Segoe UI"/>
                <a:cs typeface="Segoe UI"/>
              </a:rPr>
              <a:t> </a:t>
            </a:r>
            <a:endParaRPr lang="en-US" sz="1200" b="0" i="0" dirty="0">
              <a:solidFill>
                <a:srgbClr val="000000"/>
              </a:solidFill>
              <a:effectLst/>
              <a:latin typeface="Segoe UI" panose="020B0502040204020203" pitchFamily="34" charset="0"/>
              <a:cs typeface="Segoe UI"/>
            </a:endParaRPr>
          </a:p>
        </p:txBody>
      </p:sp>
      <p:sp>
        <p:nvSpPr>
          <p:cNvPr id="3" name="Rectangle 2">
            <a:extLst>
              <a:ext uri="{FF2B5EF4-FFF2-40B4-BE49-F238E27FC236}">
                <a16:creationId xmlns:a16="http://schemas.microsoft.com/office/drawing/2014/main" id="{0ACB2CD8-1113-5F21-9211-92BB137C24B7}"/>
              </a:ext>
            </a:extLst>
          </p:cNvPr>
          <p:cNvSpPr>
            <a:spLocks/>
          </p:cNvSpPr>
          <p:nvPr/>
        </p:nvSpPr>
        <p:spPr>
          <a:xfrm>
            <a:off x="417617" y="9495297"/>
            <a:ext cx="6936830" cy="369332"/>
          </a:xfrm>
          <a:prstGeom prst="rect">
            <a:avLst/>
          </a:prstGeom>
        </p:spPr>
        <p:txBody>
          <a:bodyPr wrap="square" lIns="45720" tIns="45720" rIns="45720" bIns="45720" anchor="ctr">
            <a:noAutofit/>
          </a:bodyPr>
          <a:lstStyle/>
          <a:p>
            <a:pPr defTabSz="700815">
              <a:spcBef>
                <a:spcPts val="300"/>
              </a:spcBef>
              <a:spcAft>
                <a:spcPct val="0"/>
              </a:spcAft>
              <a:defRPr/>
            </a:pPr>
            <a:r>
              <a:rPr lang="en-US" sz="1300" kern="0" dirty="0">
                <a:solidFill>
                  <a:srgbClr val="5D5BD4"/>
                </a:solidFill>
                <a:latin typeface="Segoe UI Semibold"/>
                <a:cs typeface="Segoe UI Semibold"/>
              </a:rPr>
              <a:t>We're here to help you transition to the ultimate collaboration and communication tool for small and medium-sized businesses. Give us a call.</a:t>
            </a:r>
            <a:endParaRPr lang="en-US" dirty="0">
              <a:latin typeface="Segoe UI Semibold"/>
              <a:cs typeface="Segoe UI Semibold"/>
            </a:endParaRPr>
          </a:p>
        </p:txBody>
      </p:sp>
    </p:spTree>
    <p:extLst>
      <p:ext uri="{BB962C8B-B14F-4D97-AF65-F5344CB8AC3E}">
        <p14:creationId xmlns:p14="http://schemas.microsoft.com/office/powerpoint/2010/main" val="38233069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FA0A115-B1DF-8D11-54EA-D2B9C64A9EB2}"/>
              </a:ext>
            </a:extLst>
          </p:cNvPr>
          <p:cNvSpPr>
            <a:spLocks noGrp="1"/>
          </p:cNvSpPr>
          <p:nvPr>
            <p:ph type="pic" sz="quarter" idx="11"/>
          </p:nvPr>
        </p:nvSpPr>
        <p:spPr>
          <a:xfrm>
            <a:off x="479425" y="340007"/>
            <a:ext cx="1452406" cy="480773"/>
          </a:xfrm>
        </p:spPr>
      </p:sp>
      <p:sp>
        <p:nvSpPr>
          <p:cNvPr id="5" name="TextBox 4">
            <a:extLst>
              <a:ext uri="{FF2B5EF4-FFF2-40B4-BE49-F238E27FC236}">
                <a16:creationId xmlns:a16="http://schemas.microsoft.com/office/drawing/2014/main" id="{C33EEB09-4BEC-EF1F-D3CE-035F84426343}"/>
              </a:ext>
            </a:extLst>
          </p:cNvPr>
          <p:cNvSpPr txBox="1">
            <a:spLocks/>
          </p:cNvSpPr>
          <p:nvPr/>
        </p:nvSpPr>
        <p:spPr>
          <a:xfrm>
            <a:off x="417617" y="1268567"/>
            <a:ext cx="6649989" cy="8026687"/>
          </a:xfrm>
          <a:prstGeom prst="rect">
            <a:avLst/>
          </a:prstGeom>
          <a:noFill/>
        </p:spPr>
        <p:txBody>
          <a:bodyPr wrap="square" lIns="0" rIns="45720" rtlCol="0">
            <a:noAutofit/>
          </a:bodyPr>
          <a:lstStyle/>
          <a:p>
            <a:r>
              <a:rPr lang="en-US" sz="3600" spc="-50" dirty="0">
                <a:solidFill>
                  <a:srgbClr val="5D5BD4"/>
                </a:solidFill>
                <a:latin typeface="Segoe UI Semibold" panose="020B0702040204020203" pitchFamily="34" charset="0"/>
                <a:cs typeface="Segoe UI Semibold" panose="020B0702040204020203" pitchFamily="34" charset="0"/>
              </a:rPr>
              <a:t>Blog post</a:t>
            </a:r>
            <a:br>
              <a:rPr lang="en-US" sz="3200" spc="-50" dirty="0">
                <a:solidFill>
                  <a:srgbClr val="0078D4"/>
                </a:solidFill>
                <a:latin typeface="Segoe UI" panose="020B0502040204020203" pitchFamily="34" charset="0"/>
                <a:cs typeface="Segoe UI" panose="020B0502040204020203" pitchFamily="34" charset="0"/>
              </a:rPr>
            </a:br>
            <a:br>
              <a:rPr lang="en-US" sz="600" spc="-50" dirty="0">
                <a:solidFill>
                  <a:srgbClr val="0078D4"/>
                </a:solidFill>
                <a:latin typeface="Segoe UI" panose="020B0502040204020203" pitchFamily="34" charset="0"/>
                <a:cs typeface="Segoe UI" panose="020B0502040204020203" pitchFamily="34" charset="0"/>
              </a:rPr>
            </a:br>
            <a:r>
              <a:rPr lang="en-US" dirty="0">
                <a:latin typeface="Segoe UI Semibold" panose="020B0702040204020203" pitchFamily="34" charset="0"/>
                <a:cs typeface="Segoe UI Semibold" panose="020B0702040204020203" pitchFamily="34" charset="0"/>
              </a:rPr>
              <a:t>Maximize your business’ productivity with </a:t>
            </a:r>
            <a:br>
              <a:rPr lang="en-US" dirty="0">
                <a:latin typeface="Segoe UI Semibold" panose="020B0702040204020203" pitchFamily="34" charset="0"/>
                <a:cs typeface="Segoe UI Semibold" panose="020B0702040204020203" pitchFamily="34" charset="0"/>
              </a:rPr>
            </a:br>
            <a:r>
              <a:rPr lang="en-US" dirty="0">
                <a:latin typeface="Segoe UI Semibold" panose="020B0702040204020203" pitchFamily="34" charset="0"/>
                <a:cs typeface="Segoe UI Semibold" panose="020B0702040204020203" pitchFamily="34" charset="0"/>
              </a:rPr>
              <a:t>Microsoft Teams Phone</a:t>
            </a:r>
          </a:p>
          <a:p>
            <a:br>
              <a:rPr lang="en-US" dirty="0">
                <a:latin typeface="Segoe UI Semibold" panose="020B0702040204020203" pitchFamily="34" charset="0"/>
                <a:cs typeface="Segoe UI Semibold" panose="020B0702040204020203" pitchFamily="34" charset="0"/>
              </a:rPr>
            </a:br>
            <a:endParaRPr lang="en-US" dirty="0">
              <a:latin typeface="Segoe UI Semibold" panose="020B0702040204020203" pitchFamily="34" charset="0"/>
              <a:cs typeface="Segoe UI Semibold" panose="020B0702040204020203" pitchFamily="34" charset="0"/>
            </a:endParaRPr>
          </a:p>
          <a:p>
            <a:pPr>
              <a:spcAft>
                <a:spcPts val="600"/>
              </a:spcAft>
            </a:pPr>
            <a:r>
              <a:rPr lang="en-US" sz="1100" b="0" i="0" dirty="0">
                <a:solidFill>
                  <a:srgbClr val="000000"/>
                </a:solidFill>
                <a:effectLst/>
                <a:latin typeface="Segoe UI" panose="020B0502040204020203" pitchFamily="34" charset="0"/>
              </a:rPr>
              <a:t>Microsoft Teams is a powerful collaboration platform that offers a wide range of features and capabilities to help organizations work more efficiently and effectively. One of the most valuable features is its built-in phone capabilities, specifically Microsoft Teams Phone. With Teams Phone, users can make and receive calls, add and manage contacts, and use call-forwarding and voicemail. </a:t>
            </a:r>
          </a:p>
          <a:p>
            <a:pPr>
              <a:spcAft>
                <a:spcPts val="600"/>
              </a:spcAft>
            </a:pPr>
            <a:r>
              <a:rPr lang="en-US" sz="1100" b="0" i="0" dirty="0">
                <a:solidFill>
                  <a:srgbClr val="000000"/>
                </a:solidFill>
                <a:effectLst/>
                <a:latin typeface="Segoe UI" panose="020B0502040204020203" pitchFamily="34" charset="0"/>
              </a:rPr>
              <a:t>In this blog post, we'll take a closer look at these features and show you how to get the most out of them. </a:t>
            </a:r>
          </a:p>
          <a:p>
            <a:pPr>
              <a:spcAft>
                <a:spcPts val="600"/>
              </a:spcAft>
            </a:pPr>
            <a:r>
              <a:rPr lang="en-US" sz="1100" b="0" i="0" dirty="0">
                <a:solidFill>
                  <a:srgbClr val="000000"/>
                </a:solidFill>
                <a:effectLst/>
                <a:latin typeface="+mj-lt"/>
              </a:rPr>
              <a:t>Making and receiving calls </a:t>
            </a:r>
          </a:p>
          <a:p>
            <a:pPr>
              <a:spcAft>
                <a:spcPts val="600"/>
              </a:spcAft>
            </a:pPr>
            <a:r>
              <a:rPr lang="en-US" sz="1100" b="0" i="0" dirty="0">
                <a:solidFill>
                  <a:srgbClr val="000000"/>
                </a:solidFill>
                <a:effectLst/>
                <a:latin typeface="Segoe UI" panose="020B0502040204020203" pitchFamily="34" charset="0"/>
              </a:rPr>
              <a:t>One of the most basic features of Teams Phone is the ability to make and receive calls. To make a call, simply click on the "Calls" icon in the left navigation menu and then select the "New call" button. You can either enter the phone number or name of the person you want to call, and Teams Phone will connect you. </a:t>
            </a:r>
          </a:p>
          <a:p>
            <a:pPr>
              <a:spcAft>
                <a:spcPts val="600"/>
              </a:spcAft>
            </a:pPr>
            <a:r>
              <a:rPr lang="en-US" sz="1100" b="0" i="0" dirty="0">
                <a:solidFill>
                  <a:srgbClr val="000000"/>
                </a:solidFill>
                <a:effectLst/>
                <a:latin typeface="Segoe UI" panose="020B0502040204020203" pitchFamily="34" charset="0"/>
              </a:rPr>
              <a:t>Receiving calls is just as easy! When a call comes in, a notification will appear at the top of your screen, and you can simply click on the notification to answer the call. Also, you can set up call forwarding so that calls can be directed to your mobile phone or another number if you're not available. </a:t>
            </a:r>
          </a:p>
          <a:p>
            <a:pPr>
              <a:spcAft>
                <a:spcPts val="600"/>
              </a:spcAft>
            </a:pPr>
            <a:r>
              <a:rPr lang="en-US" sz="1100" dirty="0">
                <a:solidFill>
                  <a:srgbClr val="000000"/>
                </a:solidFill>
                <a:latin typeface="+mj-lt"/>
              </a:rPr>
              <a:t>Adding and managing contacts </a:t>
            </a:r>
          </a:p>
          <a:p>
            <a:pPr>
              <a:spcAft>
                <a:spcPts val="600"/>
              </a:spcAft>
            </a:pPr>
            <a:r>
              <a:rPr lang="en-US" sz="1100" b="0" i="0" dirty="0">
                <a:solidFill>
                  <a:srgbClr val="000000"/>
                </a:solidFill>
                <a:effectLst/>
                <a:latin typeface="Segoe UI" panose="020B0502040204020203" pitchFamily="34" charset="0"/>
              </a:rPr>
              <a:t>Another important aspect of Teams Phone is how it lets you add and manage your contacts. To add a contact, simply click on the "Contacts" icon in the left side navigation menu and then select the "New contact" button. enter the person's name, email address, and phone number. </a:t>
            </a:r>
          </a:p>
          <a:p>
            <a:pPr>
              <a:spcAft>
                <a:spcPts val="600"/>
              </a:spcAft>
            </a:pPr>
            <a:r>
              <a:rPr lang="en-US" sz="1100" b="0" i="0" dirty="0">
                <a:solidFill>
                  <a:srgbClr val="000000"/>
                </a:solidFill>
                <a:effectLst/>
                <a:latin typeface="Segoe UI" panose="020B0502040204020203" pitchFamily="34" charset="0"/>
              </a:rPr>
              <a:t>Now, managing contacts is just as easy! You can edit or delete a contact by clicking on the "Contacts" icon and then selecting the contact you want to manage. Additionally, you can import your contacts from your phone or from another platform, making it easy to keep your contacts list up to date. </a:t>
            </a:r>
          </a:p>
          <a:p>
            <a:pPr>
              <a:spcAft>
                <a:spcPts val="600"/>
              </a:spcAft>
            </a:pPr>
            <a:r>
              <a:rPr lang="en-US" sz="1100" dirty="0">
                <a:solidFill>
                  <a:srgbClr val="000000"/>
                </a:solidFill>
                <a:latin typeface="+mj-lt"/>
              </a:rPr>
              <a:t>Call-forwarding and voicemail </a:t>
            </a:r>
          </a:p>
          <a:p>
            <a:pPr>
              <a:spcAft>
                <a:spcPts val="600"/>
              </a:spcAft>
            </a:pPr>
            <a:r>
              <a:rPr lang="en-US" sz="1100" b="0" i="0" dirty="0">
                <a:solidFill>
                  <a:srgbClr val="000000"/>
                </a:solidFill>
                <a:effectLst/>
                <a:latin typeface="Segoe UI" panose="020B0502040204020203" pitchFamily="34" charset="0"/>
              </a:rPr>
              <a:t>The solution enables the use of call-forwarding and voicemail. With call-forwarding, you can set up your Teams Phone to forward calls to your mobile phone or another device or number if you're not available at the time—this ensures that you never miss an important call. </a:t>
            </a:r>
          </a:p>
          <a:p>
            <a:pPr>
              <a:spcAft>
                <a:spcPts val="600"/>
              </a:spcAft>
            </a:pPr>
            <a:r>
              <a:rPr lang="en-US" sz="1100" b="0" i="0" dirty="0">
                <a:solidFill>
                  <a:srgbClr val="000000"/>
                </a:solidFill>
                <a:effectLst/>
                <a:latin typeface="Segoe UI" panose="020B0502040204020203" pitchFamily="34" charset="0"/>
              </a:rPr>
              <a:t>Voicemail is another useful feature that allows you to receive and listen to messages left when you're not available. To set up voicemail, simply click on the "Calls" icon in the navigation menu on the left side of the screen, and then select the "Voicemail" button. You can record your voicemail greeting and manage your voicemail messages from there. </a:t>
            </a:r>
          </a:p>
          <a:p>
            <a:pPr>
              <a:spcAft>
                <a:spcPts val="600"/>
              </a:spcAft>
            </a:pPr>
            <a:r>
              <a:rPr lang="en-US" sz="1100" b="0" i="0" dirty="0">
                <a:solidFill>
                  <a:srgbClr val="000000"/>
                </a:solidFill>
                <a:effectLst/>
                <a:latin typeface="Segoe UI" panose="020B0502040204020203" pitchFamily="34" charset="0"/>
              </a:rPr>
              <a:t>Through these and many other features, Microsoft Teams Phone works as a powerful and easy-to-use tool that helps you stay connected and productive. Whether you're making calls, managing contacts, or using call-forwarding and voicemail, Teams Phone simplifies staying on top of your communications and proves to be the perfect tool for any team looking to improve their collaboration and productivity.</a:t>
            </a:r>
          </a:p>
        </p:txBody>
      </p:sp>
      <p:sp>
        <p:nvSpPr>
          <p:cNvPr id="3" name="Rectangle 2">
            <a:extLst>
              <a:ext uri="{FF2B5EF4-FFF2-40B4-BE49-F238E27FC236}">
                <a16:creationId xmlns:a16="http://schemas.microsoft.com/office/drawing/2014/main" id="{946D423D-6349-859B-7E84-23FF0CDA14CB}"/>
              </a:ext>
            </a:extLst>
          </p:cNvPr>
          <p:cNvSpPr>
            <a:spLocks/>
          </p:cNvSpPr>
          <p:nvPr/>
        </p:nvSpPr>
        <p:spPr>
          <a:xfrm>
            <a:off x="417617" y="9495297"/>
            <a:ext cx="6936830" cy="369332"/>
          </a:xfrm>
          <a:prstGeom prst="rect">
            <a:avLst/>
          </a:prstGeom>
        </p:spPr>
        <p:txBody>
          <a:bodyPr wrap="square" lIns="45720" tIns="45720" rIns="45720" bIns="45720" anchor="ctr">
            <a:noAutofit/>
          </a:bodyPr>
          <a:lstStyle/>
          <a:p>
            <a:pPr defTabSz="700815">
              <a:spcBef>
                <a:spcPts val="300"/>
              </a:spcBef>
              <a:spcAft>
                <a:spcPct val="0"/>
              </a:spcAft>
              <a:defRPr/>
            </a:pPr>
            <a:r>
              <a:rPr lang="en-US" sz="1300" kern="0" dirty="0">
                <a:solidFill>
                  <a:srgbClr val="5D5BD4"/>
                </a:solidFill>
                <a:latin typeface="Segoe UI Semibold"/>
                <a:cs typeface="Segoe UI Semibold"/>
              </a:rPr>
              <a:t>We're here to help you transition to the ultimate collaboration and communication tool for small and medium-sized businesses. Give us a call.</a:t>
            </a:r>
            <a:endParaRPr lang="en-US" dirty="0">
              <a:latin typeface="Segoe UI Semibold"/>
              <a:cs typeface="Segoe UI Semibold"/>
            </a:endParaRPr>
          </a:p>
        </p:txBody>
      </p:sp>
    </p:spTree>
    <p:extLst>
      <p:ext uri="{BB962C8B-B14F-4D97-AF65-F5344CB8AC3E}">
        <p14:creationId xmlns:p14="http://schemas.microsoft.com/office/powerpoint/2010/main" val="107657214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FA0A115-B1DF-8D11-54EA-D2B9C64A9EB2}"/>
              </a:ext>
            </a:extLst>
          </p:cNvPr>
          <p:cNvSpPr>
            <a:spLocks noGrp="1"/>
          </p:cNvSpPr>
          <p:nvPr>
            <p:ph type="pic" sz="quarter" idx="11"/>
          </p:nvPr>
        </p:nvSpPr>
        <p:spPr>
          <a:xfrm>
            <a:off x="479425" y="340007"/>
            <a:ext cx="1452406" cy="480773"/>
          </a:xfrm>
        </p:spPr>
      </p:sp>
      <p:sp>
        <p:nvSpPr>
          <p:cNvPr id="5" name="TextBox 4">
            <a:extLst>
              <a:ext uri="{FF2B5EF4-FFF2-40B4-BE49-F238E27FC236}">
                <a16:creationId xmlns:a16="http://schemas.microsoft.com/office/drawing/2014/main" id="{C33EEB09-4BEC-EF1F-D3CE-035F84426343}"/>
              </a:ext>
            </a:extLst>
          </p:cNvPr>
          <p:cNvSpPr txBox="1">
            <a:spLocks/>
          </p:cNvSpPr>
          <p:nvPr/>
        </p:nvSpPr>
        <p:spPr>
          <a:xfrm>
            <a:off x="417617" y="1268567"/>
            <a:ext cx="6649989" cy="8026687"/>
          </a:xfrm>
          <a:prstGeom prst="rect">
            <a:avLst/>
          </a:prstGeom>
          <a:noFill/>
        </p:spPr>
        <p:txBody>
          <a:bodyPr wrap="square" lIns="0" rIns="45720" rtlCol="0">
            <a:noAutofit/>
          </a:bodyPr>
          <a:lstStyle/>
          <a:p>
            <a:r>
              <a:rPr lang="en-US" sz="3600" spc="-50" dirty="0">
                <a:solidFill>
                  <a:srgbClr val="5D5BD4"/>
                </a:solidFill>
                <a:latin typeface="Segoe UI Semibold" panose="020B0702040204020203" pitchFamily="34" charset="0"/>
                <a:cs typeface="Segoe UI Semibold" panose="020B0702040204020203" pitchFamily="34" charset="0"/>
              </a:rPr>
              <a:t>Blog post</a:t>
            </a:r>
            <a:br>
              <a:rPr lang="en-US" sz="3200" spc="-50" dirty="0">
                <a:solidFill>
                  <a:srgbClr val="0078D4"/>
                </a:solidFill>
                <a:latin typeface="Segoe UI" panose="020B0502040204020203" pitchFamily="34" charset="0"/>
                <a:cs typeface="Segoe UI" panose="020B0502040204020203" pitchFamily="34" charset="0"/>
              </a:rPr>
            </a:br>
            <a:br>
              <a:rPr lang="en-US" sz="600" spc="-50" dirty="0">
                <a:solidFill>
                  <a:srgbClr val="0078D4"/>
                </a:solidFill>
                <a:latin typeface="Segoe UI" panose="020B0502040204020203" pitchFamily="34" charset="0"/>
                <a:cs typeface="Segoe UI" panose="020B0502040204020203" pitchFamily="34" charset="0"/>
              </a:rPr>
            </a:br>
            <a:r>
              <a:rPr lang="en-US" dirty="0">
                <a:latin typeface="Segoe UI Semibold" panose="020B0702040204020203" pitchFamily="34" charset="0"/>
                <a:cs typeface="Segoe UI Semibold" panose="020B0702040204020203" pitchFamily="34" charset="0"/>
              </a:rPr>
              <a:t>How Microsoft Teams Essentials helps remote teams stay connected and collaborate effectively </a:t>
            </a:r>
            <a:br>
              <a:rPr lang="en-US" dirty="0">
                <a:latin typeface="Segoe UI Semibold" panose="020B0702040204020203" pitchFamily="34" charset="0"/>
                <a:cs typeface="Segoe UI Semibold" panose="020B0702040204020203" pitchFamily="34" charset="0"/>
              </a:rPr>
            </a:br>
            <a:endParaRPr lang="en-US" dirty="0">
              <a:latin typeface="Segoe UI Semibold" panose="020B0702040204020203" pitchFamily="34" charset="0"/>
              <a:cs typeface="Segoe UI Semibold" panose="020B0702040204020203" pitchFamily="34" charset="0"/>
            </a:endParaRPr>
          </a:p>
          <a:p>
            <a:endParaRPr lang="en-US" dirty="0">
              <a:latin typeface="Segoe UI Semibold" panose="020B0702040204020203" pitchFamily="34" charset="0"/>
              <a:cs typeface="Segoe UI Semibold" panose="020B0702040204020203" pitchFamily="34" charset="0"/>
            </a:endParaRPr>
          </a:p>
          <a:p>
            <a:pPr>
              <a:spcAft>
                <a:spcPts val="600"/>
              </a:spcAft>
            </a:pPr>
            <a:r>
              <a:rPr lang="en-US" sz="1100" b="0" i="0" dirty="0">
                <a:solidFill>
                  <a:srgbClr val="000000"/>
                </a:solidFill>
                <a:effectLst/>
                <a:latin typeface="Segoe UI" panose="020B0502040204020203" pitchFamily="34" charset="0"/>
              </a:rPr>
              <a:t>With the rise of remote work, it's more important than ever for teams to be able to stay connected and collaborate effectively. Microsoft Teams is a powerful collaboration platform that helps remote teams stay connected and work together seamlessly. In this blog post, we'll explore how Microsoft Teams can help remote teams stay connected and collaborate effectively, with a focus on features such as video conferencing, screen sharing, and file sharing. </a:t>
            </a:r>
          </a:p>
          <a:p>
            <a:pPr>
              <a:spcAft>
                <a:spcPts val="600"/>
              </a:spcAft>
            </a:pPr>
            <a:r>
              <a:rPr lang="en-US" sz="1100" b="0" i="0" dirty="0">
                <a:solidFill>
                  <a:srgbClr val="000000"/>
                </a:solidFill>
                <a:effectLst/>
                <a:latin typeface="+mj-lt"/>
              </a:rPr>
              <a:t>Video conferencing </a:t>
            </a:r>
          </a:p>
          <a:p>
            <a:pPr>
              <a:spcAft>
                <a:spcPts val="600"/>
              </a:spcAft>
            </a:pPr>
            <a:r>
              <a:rPr lang="en-US" sz="1100" b="0" i="0" dirty="0">
                <a:solidFill>
                  <a:srgbClr val="000000"/>
                </a:solidFill>
                <a:effectLst/>
                <a:latin typeface="Segoe UI" panose="020B0502040204020203" pitchFamily="34" charset="0"/>
              </a:rPr>
              <a:t>One of the key features of Teams Essentials is video conferencing. Teams can use Teams to conduct virtual meetings, no matter where they are located. With the built-in video conferencing and screen sharing features, teams can work together in real-time, making it easy to share ideas and collaborate on projects. Additionally, Teams makes it easy to schedule and join virtual meetings, making it simple for teams to stay connected and on top of their work. </a:t>
            </a:r>
          </a:p>
          <a:p>
            <a:pPr>
              <a:spcAft>
                <a:spcPts val="600"/>
              </a:spcAft>
            </a:pPr>
            <a:r>
              <a:rPr lang="en-US" sz="1100" dirty="0">
                <a:solidFill>
                  <a:srgbClr val="000000"/>
                </a:solidFill>
                <a:latin typeface="+mj-lt"/>
              </a:rPr>
              <a:t>Screen sharing </a:t>
            </a:r>
          </a:p>
          <a:p>
            <a:pPr>
              <a:spcAft>
                <a:spcPts val="600"/>
              </a:spcAft>
            </a:pPr>
            <a:r>
              <a:rPr lang="en-US" sz="1100" b="0" i="0" dirty="0">
                <a:solidFill>
                  <a:srgbClr val="000000"/>
                </a:solidFill>
                <a:effectLst/>
                <a:latin typeface="Segoe UI" panose="020B0502040204020203" pitchFamily="34" charset="0"/>
              </a:rPr>
              <a:t>Screen sharing is another important feature of Microsoft Teams Essentials. Teams can use the screen sharing feature to share their screen during virtual meetings, making it easy to demonstrate their work and share ideas. Additionally, Teams also makes it easy to annotate and collaborate on shared screens, making it simple for teams to work together in real-time. </a:t>
            </a:r>
          </a:p>
          <a:p>
            <a:pPr>
              <a:spcAft>
                <a:spcPts val="600"/>
              </a:spcAft>
            </a:pPr>
            <a:r>
              <a:rPr lang="en-US" sz="1100" dirty="0">
                <a:solidFill>
                  <a:srgbClr val="000000"/>
                </a:solidFill>
                <a:latin typeface="+mj-lt"/>
              </a:rPr>
              <a:t>File sharing </a:t>
            </a:r>
          </a:p>
          <a:p>
            <a:pPr>
              <a:spcAft>
                <a:spcPts val="600"/>
              </a:spcAft>
            </a:pPr>
            <a:r>
              <a:rPr lang="en-US" sz="1100" b="0" i="0" dirty="0">
                <a:solidFill>
                  <a:srgbClr val="000000"/>
                </a:solidFill>
                <a:effectLst/>
                <a:latin typeface="Segoe UI" panose="020B0502040204020203" pitchFamily="34" charset="0"/>
              </a:rPr>
              <a:t>File sharing is another key feature of Microsoft Teams Essentials. Teams can use the platform to share and collaborate on files, no matter where they are located. With the built-in version control and file sharing features, teams can work together on projects and files seamlessly. Additionally, Teams integrates with other file sharing services, such as OneDrive, making it easy for teams to access their files from anywhere. </a:t>
            </a:r>
          </a:p>
          <a:p>
            <a:pPr>
              <a:spcAft>
                <a:spcPts val="600"/>
              </a:spcAft>
            </a:pPr>
            <a:r>
              <a:rPr lang="en-US" sz="1100" b="0" i="0" dirty="0">
                <a:solidFill>
                  <a:srgbClr val="000000"/>
                </a:solidFill>
                <a:effectLst/>
                <a:latin typeface="Segoe UI" panose="020B0502040204020203" pitchFamily="34" charset="0"/>
              </a:rPr>
              <a:t>In conclusion, Teams Essentials is the ideal platform for remote teams who need to stay connected and collaborate effectively. With its built-in video conferencing, screen-sharing, and file-sharing features, Teams makes it simple for teams to work together seamlessly, no matter where they are located. Whether you're a small business or a large enterprise, Microsoft Teams is the ideal solution for remote teams who need to stay connected and work together effectively. </a:t>
            </a:r>
          </a:p>
        </p:txBody>
      </p:sp>
      <p:sp>
        <p:nvSpPr>
          <p:cNvPr id="3" name="Rectangle 2">
            <a:extLst>
              <a:ext uri="{FF2B5EF4-FFF2-40B4-BE49-F238E27FC236}">
                <a16:creationId xmlns:a16="http://schemas.microsoft.com/office/drawing/2014/main" id="{A83BFEDC-B8E2-3530-F3FF-EEDA6676DB49}"/>
              </a:ext>
            </a:extLst>
          </p:cNvPr>
          <p:cNvSpPr>
            <a:spLocks/>
          </p:cNvSpPr>
          <p:nvPr/>
        </p:nvSpPr>
        <p:spPr>
          <a:xfrm>
            <a:off x="417617" y="9495297"/>
            <a:ext cx="6936830" cy="369332"/>
          </a:xfrm>
          <a:prstGeom prst="rect">
            <a:avLst/>
          </a:prstGeom>
        </p:spPr>
        <p:txBody>
          <a:bodyPr wrap="square" lIns="45720" tIns="45720" rIns="45720" bIns="45720" anchor="ctr">
            <a:noAutofit/>
          </a:bodyPr>
          <a:lstStyle/>
          <a:p>
            <a:pPr defTabSz="700815">
              <a:spcBef>
                <a:spcPts val="300"/>
              </a:spcBef>
              <a:spcAft>
                <a:spcPct val="0"/>
              </a:spcAft>
              <a:defRPr/>
            </a:pPr>
            <a:r>
              <a:rPr lang="en-US" sz="1300" kern="0" dirty="0">
                <a:solidFill>
                  <a:srgbClr val="5D5BD4"/>
                </a:solidFill>
                <a:latin typeface="Segoe UI Semibold"/>
                <a:cs typeface="Segoe UI Semibold"/>
              </a:rPr>
              <a:t>We're here to help you transition to the ultimate collaboration and communication tool for small and medium-sized businesses. Give us a call.</a:t>
            </a:r>
            <a:endParaRPr lang="en-US" dirty="0">
              <a:latin typeface="Segoe UI Semibold"/>
              <a:cs typeface="Segoe UI Semibold"/>
            </a:endParaRPr>
          </a:p>
        </p:txBody>
      </p:sp>
    </p:spTree>
    <p:extLst>
      <p:ext uri="{BB962C8B-B14F-4D97-AF65-F5344CB8AC3E}">
        <p14:creationId xmlns:p14="http://schemas.microsoft.com/office/powerpoint/2010/main" val="378651195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FA0A115-B1DF-8D11-54EA-D2B9C64A9EB2}"/>
              </a:ext>
            </a:extLst>
          </p:cNvPr>
          <p:cNvSpPr>
            <a:spLocks noGrp="1"/>
          </p:cNvSpPr>
          <p:nvPr>
            <p:ph type="pic" sz="quarter" idx="11"/>
          </p:nvPr>
        </p:nvSpPr>
        <p:spPr>
          <a:xfrm>
            <a:off x="479425" y="340007"/>
            <a:ext cx="1452406" cy="480773"/>
          </a:xfrm>
        </p:spPr>
      </p:sp>
      <p:sp>
        <p:nvSpPr>
          <p:cNvPr id="5" name="TextBox 4">
            <a:extLst>
              <a:ext uri="{FF2B5EF4-FFF2-40B4-BE49-F238E27FC236}">
                <a16:creationId xmlns:a16="http://schemas.microsoft.com/office/drawing/2014/main" id="{C33EEB09-4BEC-EF1F-D3CE-035F84426343}"/>
              </a:ext>
            </a:extLst>
          </p:cNvPr>
          <p:cNvSpPr txBox="1">
            <a:spLocks/>
          </p:cNvSpPr>
          <p:nvPr/>
        </p:nvSpPr>
        <p:spPr>
          <a:xfrm>
            <a:off x="417617" y="1268567"/>
            <a:ext cx="6649989" cy="8026687"/>
          </a:xfrm>
          <a:prstGeom prst="rect">
            <a:avLst/>
          </a:prstGeom>
          <a:noFill/>
        </p:spPr>
        <p:txBody>
          <a:bodyPr wrap="square" lIns="0" tIns="45720" rIns="45720" bIns="45720" rtlCol="0" anchor="t">
            <a:noAutofit/>
          </a:bodyPr>
          <a:lstStyle/>
          <a:p>
            <a:r>
              <a:rPr lang="en-US" sz="3600" spc="-50" dirty="0">
                <a:solidFill>
                  <a:srgbClr val="5D5BD4"/>
                </a:solidFill>
                <a:latin typeface="Segoe UI Semibold" panose="020B0702040204020203" pitchFamily="34" charset="0"/>
                <a:cs typeface="Segoe UI Semibold" panose="020B0702040204020203" pitchFamily="34" charset="0"/>
              </a:rPr>
              <a:t>Blog post</a:t>
            </a:r>
            <a:br>
              <a:rPr lang="en-US" sz="3200" spc="-50" dirty="0">
                <a:solidFill>
                  <a:srgbClr val="0078D4"/>
                </a:solidFill>
                <a:latin typeface="Segoe UI" panose="020B0502040204020203" pitchFamily="34" charset="0"/>
                <a:cs typeface="Segoe UI" panose="020B0502040204020203" pitchFamily="34" charset="0"/>
              </a:rPr>
            </a:br>
            <a:br>
              <a:rPr lang="en-US" sz="600" spc="-50" dirty="0">
                <a:solidFill>
                  <a:srgbClr val="0078D4"/>
                </a:solidFill>
                <a:latin typeface="Segoe UI" panose="020B0502040204020203" pitchFamily="34" charset="0"/>
                <a:cs typeface="Segoe UI" panose="020B0502040204020203" pitchFamily="34" charset="0"/>
              </a:rPr>
            </a:br>
            <a:r>
              <a:rPr lang="en-US" dirty="0">
                <a:latin typeface="Segoe UI Semibold" panose="020B0702040204020203" pitchFamily="34" charset="0"/>
                <a:cs typeface="Segoe UI Semibold" panose="020B0702040204020203" pitchFamily="34" charset="0"/>
              </a:rPr>
              <a:t>Best practices for using Microsoft Teams Essentials effectively</a:t>
            </a:r>
            <a:br>
              <a:rPr lang="en-US" dirty="0">
                <a:latin typeface="Segoe UI Semibold" panose="020B0702040204020203" pitchFamily="34" charset="0"/>
                <a:cs typeface="Segoe UI Semibold" panose="020B0702040204020203" pitchFamily="34" charset="0"/>
              </a:rPr>
            </a:br>
            <a:endParaRPr lang="en-US" dirty="0">
              <a:latin typeface="Segoe UI Semibold" panose="020B0702040204020203" pitchFamily="34" charset="0"/>
              <a:cs typeface="Segoe UI Semibold" panose="020B0702040204020203" pitchFamily="34" charset="0"/>
            </a:endParaRPr>
          </a:p>
          <a:p>
            <a:endParaRPr lang="en-US" dirty="0">
              <a:latin typeface="Segoe UI Semibold" panose="020B0702040204020203" pitchFamily="34" charset="0"/>
              <a:cs typeface="Segoe UI Semibold" panose="020B0702040204020203" pitchFamily="34" charset="0"/>
            </a:endParaRPr>
          </a:p>
          <a:p>
            <a:r>
              <a:rPr lang="en-US" sz="1100" dirty="0">
                <a:ea typeface="+mn-lt"/>
                <a:cs typeface="+mn-lt"/>
              </a:rPr>
              <a:t>Teams Essentials is a powerful collaboration platform that provides your organization with the tools your teams need to work together effectively. It's important to follow best practices for using the platform, so in this blog post we'll explore some of these actions for using Microsoft Teams, such as setting up notifications, creating effective team structures, and managing team members.</a:t>
            </a:r>
            <a:br>
              <a:rPr lang="en-US" sz="1100" dirty="0">
                <a:ea typeface="+mn-lt"/>
                <a:cs typeface="+mn-lt"/>
              </a:rPr>
            </a:br>
            <a:endParaRPr lang="en-US" sz="1100" dirty="0">
              <a:ea typeface="+mn-lt"/>
              <a:cs typeface="+mn-lt"/>
            </a:endParaRPr>
          </a:p>
          <a:p>
            <a:r>
              <a:rPr lang="en-US" sz="1100" b="1" dirty="0">
                <a:ea typeface="+mn-lt"/>
                <a:cs typeface="+mn-lt"/>
              </a:rPr>
              <a:t>Setting up notifications </a:t>
            </a:r>
            <a:endParaRPr lang="en-US" sz="1100" dirty="0">
              <a:ea typeface="+mn-lt"/>
              <a:cs typeface="+mn-lt"/>
            </a:endParaRPr>
          </a:p>
          <a:p>
            <a:r>
              <a:rPr lang="en-US" sz="1100" dirty="0">
                <a:ea typeface="+mn-lt"/>
                <a:cs typeface="+mn-lt"/>
              </a:rPr>
              <a:t>To set up notifications effectively, you can use the platform's built-in settings to receive notifications for important events, such as new messages, mentions, and deadlines. Teams Essentials also allows customization of settings, so each team member only receives notifications for events that are important to them.</a:t>
            </a:r>
            <a:br>
              <a:rPr lang="en-US" sz="1100" dirty="0">
                <a:ea typeface="+mn-lt"/>
                <a:cs typeface="+mn-lt"/>
              </a:rPr>
            </a:br>
            <a:endParaRPr lang="en-US" sz="1100" dirty="0">
              <a:ea typeface="+mn-lt"/>
              <a:cs typeface="+mn-lt"/>
            </a:endParaRPr>
          </a:p>
          <a:p>
            <a:r>
              <a:rPr lang="en-US" sz="1100" b="1" dirty="0">
                <a:ea typeface="+mn-lt"/>
                <a:cs typeface="+mn-lt"/>
              </a:rPr>
              <a:t>Creating effective team structures </a:t>
            </a:r>
            <a:endParaRPr lang="en-US" sz="1100" dirty="0">
              <a:ea typeface="+mn-lt"/>
              <a:cs typeface="+mn-lt"/>
            </a:endParaRPr>
          </a:p>
          <a:p>
            <a:r>
              <a:rPr lang="en-US" sz="1100" dirty="0">
                <a:ea typeface="+mn-lt"/>
                <a:cs typeface="+mn-lt"/>
              </a:rPr>
              <a:t>You can use Teams Essentials to create and manage teams and channels, making it easy to work together efficiently. Create channels for specific projects, departments, or topics, and invite team members to join.</a:t>
            </a:r>
          </a:p>
          <a:p>
            <a:endParaRPr lang="en-US" sz="1100" dirty="0">
              <a:ea typeface="+mn-lt"/>
              <a:cs typeface="+mn-lt"/>
            </a:endParaRPr>
          </a:p>
          <a:p>
            <a:r>
              <a:rPr lang="en-US" sz="1100" b="1" dirty="0">
                <a:ea typeface="+mn-lt"/>
                <a:cs typeface="+mn-lt"/>
              </a:rPr>
              <a:t>Managing team members </a:t>
            </a:r>
          </a:p>
          <a:p>
            <a:r>
              <a:rPr lang="en-US" sz="1100" dirty="0">
                <a:ea typeface="+mn-lt"/>
                <a:cs typeface="+mn-lt"/>
              </a:rPr>
              <a:t>The platform enables adding and removing members, setting up access controls, and managing role-based permissions. Teams can also be used to assign tasks and manage projects individually, making it easy to streamline work. </a:t>
            </a:r>
            <a:br>
              <a:rPr lang="en-US" sz="1100" dirty="0">
                <a:ea typeface="+mn-lt"/>
                <a:cs typeface="+mn-lt"/>
              </a:rPr>
            </a:br>
            <a:endParaRPr lang="en-US" sz="1100" dirty="0">
              <a:ea typeface="+mn-lt"/>
              <a:cs typeface="+mn-lt"/>
            </a:endParaRPr>
          </a:p>
          <a:p>
            <a:r>
              <a:rPr lang="en-US" sz="1100" dirty="0">
                <a:ea typeface="+mn-lt"/>
                <a:cs typeface="+mn-lt"/>
              </a:rPr>
              <a:t>In conclusion, Microsoft Teams Essentials provides your workers with the tools they need to collaborate seamlessly. By following these recommendations, you can get the most out of the platform and work together effectively, whether you're a small business or a large enterprise</a:t>
            </a:r>
            <a:r>
              <a:rPr lang="en-US" sz="1100" b="0" i="0" dirty="0">
                <a:effectLst/>
                <a:ea typeface="+mn-lt"/>
                <a:cs typeface="+mn-lt"/>
              </a:rPr>
              <a:t>.</a:t>
            </a:r>
            <a:endParaRPr lang="en-US" sz="1100" dirty="0">
              <a:ea typeface="+mn-lt"/>
              <a:cs typeface="+mn-lt"/>
            </a:endParaRPr>
          </a:p>
        </p:txBody>
      </p:sp>
      <p:sp>
        <p:nvSpPr>
          <p:cNvPr id="3" name="Rectangle 2">
            <a:extLst>
              <a:ext uri="{FF2B5EF4-FFF2-40B4-BE49-F238E27FC236}">
                <a16:creationId xmlns:a16="http://schemas.microsoft.com/office/drawing/2014/main" id="{E3E50D62-F7F1-E1E3-06A0-CFC361AA6450}"/>
              </a:ext>
            </a:extLst>
          </p:cNvPr>
          <p:cNvSpPr>
            <a:spLocks/>
          </p:cNvSpPr>
          <p:nvPr/>
        </p:nvSpPr>
        <p:spPr>
          <a:xfrm>
            <a:off x="417617" y="9495297"/>
            <a:ext cx="6936830" cy="369332"/>
          </a:xfrm>
          <a:prstGeom prst="rect">
            <a:avLst/>
          </a:prstGeom>
        </p:spPr>
        <p:txBody>
          <a:bodyPr wrap="square" lIns="45720" tIns="45720" rIns="45720" bIns="45720" anchor="ctr">
            <a:noAutofit/>
          </a:bodyPr>
          <a:lstStyle/>
          <a:p>
            <a:pPr defTabSz="700815">
              <a:spcBef>
                <a:spcPts val="300"/>
              </a:spcBef>
              <a:spcAft>
                <a:spcPct val="0"/>
              </a:spcAft>
              <a:defRPr/>
            </a:pPr>
            <a:r>
              <a:rPr lang="en-US" sz="1300" kern="0" dirty="0">
                <a:solidFill>
                  <a:srgbClr val="5D5BD4"/>
                </a:solidFill>
                <a:latin typeface="Segoe UI Semibold"/>
                <a:cs typeface="Segoe UI Semibold"/>
              </a:rPr>
              <a:t>We're here to help you transition to the ultimate collaboration and communication tool for small and medium-sized businesses. Give us a call.</a:t>
            </a:r>
            <a:endParaRPr lang="en-US" dirty="0">
              <a:latin typeface="Segoe UI Semibold"/>
              <a:cs typeface="Segoe UI Semibold"/>
            </a:endParaRPr>
          </a:p>
        </p:txBody>
      </p:sp>
    </p:spTree>
    <p:extLst>
      <p:ext uri="{BB962C8B-B14F-4D97-AF65-F5344CB8AC3E}">
        <p14:creationId xmlns:p14="http://schemas.microsoft.com/office/powerpoint/2010/main" val="2039707623"/>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FA0A115-B1DF-8D11-54EA-D2B9C64A9EB2}"/>
              </a:ext>
            </a:extLst>
          </p:cNvPr>
          <p:cNvSpPr>
            <a:spLocks noGrp="1"/>
          </p:cNvSpPr>
          <p:nvPr>
            <p:ph type="pic" sz="quarter" idx="11"/>
          </p:nvPr>
        </p:nvSpPr>
        <p:spPr>
          <a:xfrm>
            <a:off x="479425" y="340007"/>
            <a:ext cx="1452406" cy="480773"/>
          </a:xfrm>
        </p:spPr>
      </p:sp>
      <p:sp>
        <p:nvSpPr>
          <p:cNvPr id="5" name="TextBox 4">
            <a:extLst>
              <a:ext uri="{FF2B5EF4-FFF2-40B4-BE49-F238E27FC236}">
                <a16:creationId xmlns:a16="http://schemas.microsoft.com/office/drawing/2014/main" id="{C33EEB09-4BEC-EF1F-D3CE-035F84426343}"/>
              </a:ext>
            </a:extLst>
          </p:cNvPr>
          <p:cNvSpPr txBox="1">
            <a:spLocks/>
          </p:cNvSpPr>
          <p:nvPr/>
        </p:nvSpPr>
        <p:spPr>
          <a:xfrm>
            <a:off x="417617" y="1268567"/>
            <a:ext cx="6649989" cy="8026687"/>
          </a:xfrm>
          <a:prstGeom prst="rect">
            <a:avLst/>
          </a:prstGeom>
          <a:noFill/>
        </p:spPr>
        <p:txBody>
          <a:bodyPr wrap="square" lIns="0" tIns="45720" rIns="45720" bIns="45720" rtlCol="0" anchor="t">
            <a:noAutofit/>
          </a:bodyPr>
          <a:lstStyle/>
          <a:p>
            <a:r>
              <a:rPr lang="en-US" sz="3600" spc="-50" dirty="0">
                <a:solidFill>
                  <a:srgbClr val="5D5BD4"/>
                </a:solidFill>
                <a:latin typeface="Segoe UI Semibold"/>
                <a:cs typeface="Segoe UI Semibold"/>
              </a:rPr>
              <a:t>Blog post</a:t>
            </a:r>
            <a:br>
              <a:rPr lang="en-US" sz="3200" spc="-50" dirty="0">
                <a:latin typeface="Segoe UI" panose="020B0502040204020203" pitchFamily="34" charset="0"/>
                <a:cs typeface="Segoe UI" panose="020B0502040204020203" pitchFamily="34" charset="0"/>
              </a:rPr>
            </a:br>
            <a:br>
              <a:rPr lang="en-US" sz="600" spc="-50" dirty="0">
                <a:latin typeface="Segoe UI" panose="020B0502040204020203" pitchFamily="34" charset="0"/>
                <a:cs typeface="Segoe UI" panose="020B0502040204020203" pitchFamily="34" charset="0"/>
              </a:rPr>
            </a:br>
            <a:r>
              <a:rPr lang="en-US" dirty="0">
                <a:latin typeface="Segoe UI Semibold"/>
                <a:cs typeface="Segoe UI Semibold"/>
              </a:rPr>
              <a:t>Integrating with other tools and services</a:t>
            </a:r>
            <a:br>
              <a:rPr lang="en-US" dirty="0">
                <a:latin typeface="Segoe UI Semibold" panose="020B0702040204020203" pitchFamily="34" charset="0"/>
                <a:cs typeface="Segoe UI Semibold" panose="020B0702040204020203" pitchFamily="34" charset="0"/>
              </a:rPr>
            </a:br>
            <a:endParaRPr lang="en-US" dirty="0">
              <a:latin typeface="Segoe UI Semibold" panose="020B0702040204020203" pitchFamily="34" charset="0"/>
              <a:cs typeface="Segoe UI Semibold" panose="020B0702040204020203" pitchFamily="34" charset="0"/>
            </a:endParaRPr>
          </a:p>
          <a:p>
            <a:endParaRPr lang="en-US" dirty="0">
              <a:latin typeface="Segoe UI Semibold" panose="020B0702040204020203" pitchFamily="34" charset="0"/>
              <a:cs typeface="Segoe UI Semibold" panose="020B0702040204020203" pitchFamily="34" charset="0"/>
            </a:endParaRPr>
          </a:p>
          <a:p>
            <a:r>
              <a:rPr lang="en-US" sz="1100" dirty="0">
                <a:ea typeface="+mn-lt"/>
                <a:cs typeface="+mn-lt"/>
              </a:rPr>
              <a:t>Microsoft Teams Essentials is a powerful collaboration platform that integrates seamlessly with a variety of tools and services. By combining the capabilities of Teams with other tools, users can enhance their productivity and streamline their workflow.  </a:t>
            </a:r>
          </a:p>
          <a:p>
            <a:endParaRPr lang="en-US" sz="1100">
              <a:ea typeface="+mn-lt"/>
              <a:cs typeface="+mn-lt"/>
            </a:endParaRPr>
          </a:p>
          <a:p>
            <a:r>
              <a:rPr lang="en-US" sz="1100" dirty="0">
                <a:ea typeface="+mn-lt"/>
                <a:cs typeface="+mn-lt"/>
              </a:rPr>
              <a:t>One such integration is with Office. Office is a suite of productivity tools that includes email, calendar, and file storage. By integrating Teams with Office, users can access Outlook, PowerPoint, Word, and other tools from within Teams, making it easier to manage tasks and collaborate with others.</a:t>
            </a:r>
          </a:p>
          <a:p>
            <a:endParaRPr lang="en-US" sz="1100">
              <a:ea typeface="+mn-lt"/>
              <a:cs typeface="+mn-lt"/>
            </a:endParaRPr>
          </a:p>
          <a:p>
            <a:r>
              <a:rPr lang="en-US" sz="1100" dirty="0">
                <a:ea typeface="+mn-lt"/>
                <a:cs typeface="+mn-lt"/>
              </a:rPr>
              <a:t>Another integration is with SharePoint, a web-based platform that allows users to store, organize, and share files and information. By integrating Teams with SharePoint, users can access and share content directly in Teams, reducing the need to switch among multiple tools.  </a:t>
            </a:r>
          </a:p>
          <a:p>
            <a:endParaRPr lang="en-US" sz="1100">
              <a:ea typeface="+mn-lt"/>
              <a:cs typeface="+mn-lt"/>
            </a:endParaRPr>
          </a:p>
          <a:p>
            <a:r>
              <a:rPr lang="en-US" sz="1100" dirty="0">
                <a:ea typeface="+mn-lt"/>
                <a:cs typeface="+mn-lt"/>
              </a:rPr>
              <a:t>Finally, Teams can also integrate with Power BI, a data visualization tool that allows users to turn data into interactive reports and dashboards. With Power BI integration, users can examine reports and dashboards directly in Teams, making it easier for a group to track and understand key performance metrics together.  </a:t>
            </a:r>
          </a:p>
          <a:p>
            <a:endParaRPr lang="en-US" sz="1100">
              <a:ea typeface="+mn-lt"/>
              <a:cs typeface="+mn-lt"/>
            </a:endParaRPr>
          </a:p>
          <a:p>
            <a:r>
              <a:rPr lang="en-US" sz="1100" dirty="0">
                <a:ea typeface="+mn-lt"/>
                <a:cs typeface="+mn-lt"/>
              </a:rPr>
              <a:t>In conclusion, the integration of Microsoft Teams Essentials with Office, SharePoint, and Power BI greatly enhances collaboration and productivity by bringing together multiple tools into a single platform. This not only streamlines the workflow, but also provides a more comprehensive view of projects and tasks, making it easier to manage and track progress.</a:t>
            </a:r>
          </a:p>
          <a:p>
            <a:pPr>
              <a:spcAft>
                <a:spcPts val="600"/>
              </a:spcAft>
            </a:pPr>
            <a:endParaRPr lang="en-US" sz="1100" b="0" i="0" dirty="0">
              <a:solidFill>
                <a:srgbClr val="000000"/>
              </a:solidFill>
              <a:effectLst/>
              <a:latin typeface="Segoe UI" panose="020B0502040204020203" pitchFamily="34" charset="0"/>
              <a:cs typeface="Segoe UI"/>
            </a:endParaRPr>
          </a:p>
        </p:txBody>
      </p:sp>
      <p:sp>
        <p:nvSpPr>
          <p:cNvPr id="3" name="Rectangle 2">
            <a:extLst>
              <a:ext uri="{FF2B5EF4-FFF2-40B4-BE49-F238E27FC236}">
                <a16:creationId xmlns:a16="http://schemas.microsoft.com/office/drawing/2014/main" id="{CDA031BB-8ECD-25B6-825B-274B38381E00}"/>
              </a:ext>
            </a:extLst>
          </p:cNvPr>
          <p:cNvSpPr>
            <a:spLocks/>
          </p:cNvSpPr>
          <p:nvPr/>
        </p:nvSpPr>
        <p:spPr>
          <a:xfrm>
            <a:off x="417617" y="9495297"/>
            <a:ext cx="6936830" cy="369332"/>
          </a:xfrm>
          <a:prstGeom prst="rect">
            <a:avLst/>
          </a:prstGeom>
        </p:spPr>
        <p:txBody>
          <a:bodyPr wrap="square" lIns="45720" tIns="45720" rIns="45720" bIns="45720" anchor="ctr">
            <a:noAutofit/>
          </a:bodyPr>
          <a:lstStyle/>
          <a:p>
            <a:pPr defTabSz="700815">
              <a:spcBef>
                <a:spcPts val="300"/>
              </a:spcBef>
              <a:spcAft>
                <a:spcPct val="0"/>
              </a:spcAft>
              <a:defRPr/>
            </a:pPr>
            <a:r>
              <a:rPr lang="en-US" sz="1300" kern="0" dirty="0">
                <a:solidFill>
                  <a:srgbClr val="5D5BD4"/>
                </a:solidFill>
                <a:latin typeface="Segoe UI Semibold"/>
                <a:cs typeface="Segoe UI Semibold"/>
              </a:rPr>
              <a:t>We're here to help you transition to the ultimate collaboration and communication tool for small and medium-sized businesses. Give us a call.</a:t>
            </a:r>
            <a:endParaRPr lang="en-US" dirty="0">
              <a:latin typeface="Segoe UI Semibold"/>
              <a:cs typeface="Segoe UI Semibold"/>
            </a:endParaRPr>
          </a:p>
        </p:txBody>
      </p:sp>
    </p:spTree>
    <p:extLst>
      <p:ext uri="{BB962C8B-B14F-4D97-AF65-F5344CB8AC3E}">
        <p14:creationId xmlns:p14="http://schemas.microsoft.com/office/powerpoint/2010/main" val="2494705015"/>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FA0A115-B1DF-8D11-54EA-D2B9C64A9EB2}"/>
              </a:ext>
            </a:extLst>
          </p:cNvPr>
          <p:cNvSpPr>
            <a:spLocks noGrp="1"/>
          </p:cNvSpPr>
          <p:nvPr>
            <p:ph type="pic" sz="quarter" idx="11"/>
          </p:nvPr>
        </p:nvSpPr>
        <p:spPr>
          <a:xfrm>
            <a:off x="479425" y="340007"/>
            <a:ext cx="1452406" cy="480773"/>
          </a:xfrm>
        </p:spPr>
      </p:sp>
      <p:sp>
        <p:nvSpPr>
          <p:cNvPr id="5" name="TextBox 4">
            <a:extLst>
              <a:ext uri="{FF2B5EF4-FFF2-40B4-BE49-F238E27FC236}">
                <a16:creationId xmlns:a16="http://schemas.microsoft.com/office/drawing/2014/main" id="{C33EEB09-4BEC-EF1F-D3CE-035F84426343}"/>
              </a:ext>
            </a:extLst>
          </p:cNvPr>
          <p:cNvSpPr txBox="1">
            <a:spLocks/>
          </p:cNvSpPr>
          <p:nvPr/>
        </p:nvSpPr>
        <p:spPr>
          <a:xfrm>
            <a:off x="417617" y="1268567"/>
            <a:ext cx="6649989" cy="8026687"/>
          </a:xfrm>
          <a:prstGeom prst="rect">
            <a:avLst/>
          </a:prstGeom>
          <a:noFill/>
        </p:spPr>
        <p:txBody>
          <a:bodyPr wrap="square" lIns="0" tIns="45720" rIns="45720" bIns="45720" rtlCol="0" anchor="t">
            <a:noAutofit/>
          </a:bodyPr>
          <a:lstStyle/>
          <a:p>
            <a:r>
              <a:rPr lang="en-US" sz="3600" spc="-50" dirty="0">
                <a:solidFill>
                  <a:srgbClr val="5D5BD4"/>
                </a:solidFill>
                <a:latin typeface="Segoe UI Semibold"/>
                <a:cs typeface="Segoe UI Semibold"/>
              </a:rPr>
              <a:t>Blog post</a:t>
            </a:r>
            <a:br>
              <a:rPr lang="en-US" sz="3200" spc="-50" dirty="0">
                <a:latin typeface="Segoe UI" panose="020B0502040204020203" pitchFamily="34" charset="0"/>
                <a:cs typeface="Segoe UI" panose="020B0502040204020203" pitchFamily="34" charset="0"/>
              </a:rPr>
            </a:br>
            <a:br>
              <a:rPr lang="en-US" sz="600" spc="-50" dirty="0">
                <a:latin typeface="Segoe UI" panose="020B0502040204020203" pitchFamily="34" charset="0"/>
                <a:cs typeface="Segoe UI" panose="020B0502040204020203" pitchFamily="34" charset="0"/>
              </a:rPr>
            </a:br>
            <a:r>
              <a:rPr lang="en-US" dirty="0">
                <a:solidFill>
                  <a:srgbClr val="000000"/>
                </a:solidFill>
                <a:latin typeface="Segoe UI Semibold"/>
                <a:cs typeface="Segoe UI Semibold"/>
              </a:rPr>
              <a:t>Take your communications into the future</a:t>
            </a:r>
            <a:br>
              <a:rPr lang="en-US" dirty="0">
                <a:latin typeface="Segoe UI Semibold" panose="020B0702040204020203" pitchFamily="34" charset="0"/>
                <a:cs typeface="Segoe UI Semibold" panose="020B0702040204020203" pitchFamily="34" charset="0"/>
              </a:rPr>
            </a:br>
            <a:endParaRPr lang="en-US" dirty="0">
              <a:latin typeface="Segoe UI Semibold" panose="020B0702040204020203" pitchFamily="34" charset="0"/>
              <a:cs typeface="Segoe UI Semibold" panose="020B0702040204020203" pitchFamily="34" charset="0"/>
            </a:endParaRPr>
          </a:p>
          <a:p>
            <a:endParaRPr lang="en-US" dirty="0">
              <a:latin typeface="Segoe UI Semibold" panose="020B0702040204020203" pitchFamily="34" charset="0"/>
              <a:cs typeface="Segoe UI Semibold" panose="020B0702040204020203" pitchFamily="34" charset="0"/>
            </a:endParaRPr>
          </a:p>
          <a:p>
            <a:r>
              <a:rPr lang="en-US" sz="1100" b="0" i="0" dirty="0">
                <a:effectLst/>
                <a:ea typeface="+mn-lt"/>
                <a:cs typeface="+mn-lt"/>
              </a:rPr>
              <a:t>Microsoft Teams Essentials is a powerful collaboration platform that enables </a:t>
            </a:r>
            <a:r>
              <a:rPr lang="en-US" sz="1100" dirty="0">
                <a:ea typeface="+mn-lt"/>
                <a:cs typeface="+mn-lt"/>
              </a:rPr>
              <a:t>hybrid workers </a:t>
            </a:r>
            <a:r>
              <a:rPr lang="en-US" sz="1100" b="0" i="0" dirty="0">
                <a:effectLst/>
                <a:ea typeface="+mn-lt"/>
                <a:cs typeface="+mn-lt"/>
              </a:rPr>
              <a:t>to communicate, collaborate, and work together more </a:t>
            </a:r>
            <a:r>
              <a:rPr lang="en-US" sz="1100" dirty="0">
                <a:ea typeface="+mn-lt"/>
                <a:cs typeface="+mn-lt"/>
              </a:rPr>
              <a:t>efficiently</a:t>
            </a:r>
            <a:r>
              <a:rPr lang="en-US" sz="1100" b="0" i="0" dirty="0">
                <a:effectLst/>
                <a:ea typeface="+mn-lt"/>
                <a:cs typeface="+mn-lt"/>
              </a:rPr>
              <a:t>. </a:t>
            </a:r>
            <a:r>
              <a:rPr lang="en-US" sz="1100" dirty="0">
                <a:ea typeface="+mn-lt"/>
                <a:cs typeface="+mn-lt"/>
              </a:rPr>
              <a:t>The solution </a:t>
            </a:r>
            <a:r>
              <a:rPr lang="en-US" sz="1100" b="0" i="0" dirty="0">
                <a:effectLst/>
                <a:ea typeface="+mn-lt"/>
                <a:cs typeface="+mn-lt"/>
              </a:rPr>
              <a:t>provides a range of features</a:t>
            </a:r>
            <a:r>
              <a:rPr lang="en-US" sz="1100" dirty="0">
                <a:ea typeface="+mn-lt"/>
                <a:cs typeface="+mn-lt"/>
              </a:rPr>
              <a:t> that make this possible</a:t>
            </a:r>
            <a:r>
              <a:rPr lang="en-US" sz="1100" b="0" i="0" dirty="0">
                <a:effectLst/>
                <a:ea typeface="+mn-lt"/>
                <a:cs typeface="+mn-lt"/>
              </a:rPr>
              <a:t>, including audio and video calls, chat, file sharing, and screen sharing, among others.</a:t>
            </a:r>
            <a:r>
              <a:rPr lang="en-US" sz="1100" dirty="0">
                <a:ea typeface="+mn-lt"/>
                <a:cs typeface="+mn-lt"/>
              </a:rPr>
              <a:t> </a:t>
            </a:r>
          </a:p>
          <a:p>
            <a:endParaRPr lang="en-US" sz="1100" dirty="0">
              <a:ea typeface="+mn-lt"/>
              <a:cs typeface="+mn-lt"/>
            </a:endParaRPr>
          </a:p>
          <a:p>
            <a:r>
              <a:rPr lang="en-US" sz="1100" dirty="0">
                <a:ea typeface="+mn-lt"/>
                <a:cs typeface="+mn-lt"/>
              </a:rPr>
              <a:t>Teams Phone is another </a:t>
            </a:r>
            <a:r>
              <a:rPr lang="en-US" sz="1100" b="0" i="0" dirty="0">
                <a:effectLst/>
                <a:ea typeface="+mn-lt"/>
                <a:cs typeface="+mn-lt"/>
              </a:rPr>
              <a:t>key tool that enhances Teams Essentials, </a:t>
            </a:r>
            <a:r>
              <a:rPr lang="en-US" sz="1100" dirty="0">
                <a:ea typeface="+mn-lt"/>
                <a:cs typeface="+mn-lt"/>
              </a:rPr>
              <a:t>helping </a:t>
            </a:r>
            <a:r>
              <a:rPr lang="en-US" sz="1100" b="0" i="0" dirty="0">
                <a:effectLst/>
                <a:ea typeface="+mn-lt"/>
                <a:cs typeface="+mn-lt"/>
              </a:rPr>
              <a:t>users to make and receive calls </a:t>
            </a:r>
            <a:r>
              <a:rPr lang="en-US" sz="1100" dirty="0">
                <a:ea typeface="+mn-lt"/>
                <a:cs typeface="+mn-lt"/>
              </a:rPr>
              <a:t>directly with </a:t>
            </a:r>
            <a:r>
              <a:rPr lang="en-US" sz="1100" b="0" i="0" dirty="0">
                <a:effectLst/>
                <a:ea typeface="+mn-lt"/>
                <a:cs typeface="+mn-lt"/>
              </a:rPr>
              <a:t>the Teams app. Teams Phone provides call forwarding, voicemail, and the ability to make and receive calls from a computer or mobile device.</a:t>
            </a:r>
            <a:r>
              <a:rPr lang="en-US" sz="1100" dirty="0">
                <a:ea typeface="+mn-lt"/>
                <a:cs typeface="+mn-lt"/>
              </a:rPr>
              <a:t> </a:t>
            </a:r>
            <a:endParaRPr lang="en-US" sz="1100" b="0" i="0" dirty="0">
              <a:effectLst/>
              <a:ea typeface="+mn-lt"/>
              <a:cs typeface="+mn-lt"/>
            </a:endParaRPr>
          </a:p>
          <a:p>
            <a:endParaRPr lang="en-US" sz="1100" dirty="0">
              <a:ea typeface="+mn-lt"/>
              <a:cs typeface="+mn-lt"/>
            </a:endParaRPr>
          </a:p>
          <a:p>
            <a:r>
              <a:rPr lang="en-US" sz="1100" dirty="0">
                <a:ea typeface="+mn-lt"/>
                <a:cs typeface="+mn-lt"/>
              </a:rPr>
              <a:t>Here are the </a:t>
            </a:r>
            <a:r>
              <a:rPr lang="en-US" sz="1100" b="0" i="0" dirty="0">
                <a:effectLst/>
                <a:ea typeface="+mn-lt"/>
                <a:cs typeface="+mn-lt"/>
              </a:rPr>
              <a:t>key takeaways from Teams Essentials and Teams Phone:</a:t>
            </a:r>
            <a:r>
              <a:rPr lang="en-US" sz="1100" dirty="0">
                <a:ea typeface="+mn-lt"/>
                <a:cs typeface="+mn-lt"/>
              </a:rPr>
              <a:t> </a:t>
            </a:r>
            <a:endParaRPr lang="en-US" sz="1100" b="0" i="0" dirty="0">
              <a:effectLst/>
              <a:ea typeface="+mn-lt"/>
              <a:cs typeface="+mn-lt"/>
            </a:endParaRPr>
          </a:p>
          <a:p>
            <a:endParaRPr lang="en-US" sz="1100" dirty="0">
              <a:ea typeface="+mn-lt"/>
              <a:cs typeface="+mn-lt"/>
            </a:endParaRPr>
          </a:p>
          <a:p>
            <a:pPr marL="285750" indent="-285750">
              <a:buFont typeface="Arial"/>
              <a:buChar char="•"/>
            </a:pPr>
            <a:r>
              <a:rPr lang="en-US" sz="1100" b="0" i="0" dirty="0">
                <a:effectLst/>
                <a:ea typeface="+mn-lt"/>
                <a:cs typeface="+mn-lt"/>
              </a:rPr>
              <a:t>Teams Essentials provides a comprehensive collaboration platform that enables remote teams to work together effectively.</a:t>
            </a:r>
            <a:r>
              <a:rPr lang="en-US" sz="1100" dirty="0">
                <a:ea typeface="+mn-lt"/>
                <a:cs typeface="+mn-lt"/>
              </a:rPr>
              <a:t> </a:t>
            </a:r>
            <a:endParaRPr lang="en-US" sz="1100" b="0" i="0" dirty="0">
              <a:effectLst/>
              <a:ea typeface="+mn-lt"/>
              <a:cs typeface="+mn-lt"/>
            </a:endParaRPr>
          </a:p>
          <a:p>
            <a:endParaRPr lang="en-US" sz="1100" dirty="0">
              <a:ea typeface="+mn-lt"/>
              <a:cs typeface="+mn-lt"/>
            </a:endParaRPr>
          </a:p>
          <a:p>
            <a:pPr marL="285750" indent="-285750">
              <a:buFont typeface="Arial"/>
              <a:buChar char="•"/>
            </a:pPr>
            <a:r>
              <a:rPr lang="en-US" sz="1100" b="0" i="0" dirty="0">
                <a:effectLst/>
                <a:ea typeface="+mn-lt"/>
                <a:cs typeface="+mn-lt"/>
              </a:rPr>
              <a:t>Teams Phone enhances Teams Essentials by allowing users to make and receive calls using the Teams app, providing a seamless and integrated experience.</a:t>
            </a:r>
            <a:r>
              <a:rPr lang="en-US" sz="1100" dirty="0">
                <a:ea typeface="+mn-lt"/>
                <a:cs typeface="+mn-lt"/>
              </a:rPr>
              <a:t> </a:t>
            </a:r>
            <a:endParaRPr lang="en-US" sz="1100" b="0" i="0" dirty="0">
              <a:effectLst/>
              <a:ea typeface="+mn-lt"/>
              <a:cs typeface="+mn-lt"/>
            </a:endParaRPr>
          </a:p>
          <a:p>
            <a:endParaRPr lang="en-US" sz="1100" dirty="0">
              <a:ea typeface="+mn-lt"/>
              <a:cs typeface="+mn-lt"/>
            </a:endParaRPr>
          </a:p>
          <a:p>
            <a:pPr marL="285750" indent="-285750">
              <a:buFont typeface="Arial"/>
              <a:buChar char="•"/>
            </a:pPr>
            <a:r>
              <a:rPr lang="en-US" sz="1100" b="0" i="0" dirty="0">
                <a:effectLst/>
                <a:ea typeface="+mn-lt"/>
                <a:cs typeface="+mn-lt"/>
              </a:rPr>
              <a:t>Teams Essentials and Teams Phone offer </a:t>
            </a:r>
            <a:r>
              <a:rPr lang="en-US" sz="1100" dirty="0">
                <a:ea typeface="+mn-lt"/>
                <a:cs typeface="+mn-lt"/>
              </a:rPr>
              <a:t>an affordable </a:t>
            </a:r>
            <a:r>
              <a:rPr lang="en-US" sz="1100" b="0" i="0" dirty="0">
                <a:effectLst/>
                <a:ea typeface="+mn-lt"/>
                <a:cs typeface="+mn-lt"/>
              </a:rPr>
              <a:t>range of features that make it easier for </a:t>
            </a:r>
            <a:r>
              <a:rPr lang="en-US" sz="1100" dirty="0">
                <a:ea typeface="+mn-lt"/>
                <a:cs typeface="+mn-lt"/>
              </a:rPr>
              <a:t>hybrid workers from small and medium-sized businesses  </a:t>
            </a:r>
            <a:r>
              <a:rPr lang="en-US" sz="1100" b="0" i="0" dirty="0">
                <a:effectLst/>
                <a:ea typeface="+mn-lt"/>
                <a:cs typeface="+mn-lt"/>
              </a:rPr>
              <a:t>to communicate and collaborate</a:t>
            </a:r>
            <a:r>
              <a:rPr lang="en-US" sz="1100" dirty="0">
                <a:ea typeface="+mn-lt"/>
                <a:cs typeface="+mn-lt"/>
              </a:rPr>
              <a:t> through </a:t>
            </a:r>
            <a:r>
              <a:rPr lang="en-US" sz="1100" b="0" i="0" dirty="0">
                <a:effectLst/>
                <a:ea typeface="+mn-lt"/>
                <a:cs typeface="+mn-lt"/>
              </a:rPr>
              <a:t>audio and video calls, chat, file sharing, screen sharing, and more.</a:t>
            </a:r>
            <a:r>
              <a:rPr lang="en-US" sz="1100" dirty="0">
                <a:ea typeface="+mn-lt"/>
                <a:cs typeface="+mn-lt"/>
              </a:rPr>
              <a:t> </a:t>
            </a:r>
            <a:endParaRPr lang="en-US" sz="1100" b="0" i="0" dirty="0">
              <a:effectLst/>
              <a:ea typeface="+mn-lt"/>
              <a:cs typeface="+mn-lt"/>
            </a:endParaRPr>
          </a:p>
          <a:p>
            <a:endParaRPr lang="en-US" sz="1100" dirty="0">
              <a:ea typeface="+mn-lt"/>
              <a:cs typeface="+mn-lt"/>
            </a:endParaRPr>
          </a:p>
          <a:p>
            <a:r>
              <a:rPr lang="en-US" sz="1100" b="0" i="0" dirty="0">
                <a:effectLst/>
                <a:ea typeface="+mn-lt"/>
                <a:cs typeface="+mn-lt"/>
              </a:rPr>
              <a:t>Looking forward, Microsoft has announced plans to enhance Teams Essentials with new features and capabilities. Some of these include the ability to host large-scale events, enhanced security and compliance features, and integration with other Microsoft services, such as Dynamics 365 and Power Platform.</a:t>
            </a:r>
            <a:r>
              <a:rPr lang="en-US" sz="1100" dirty="0">
                <a:ea typeface="+mn-lt"/>
                <a:cs typeface="+mn-lt"/>
              </a:rPr>
              <a:t> </a:t>
            </a:r>
            <a:endParaRPr lang="en-US" sz="1100" b="0" i="0" dirty="0">
              <a:effectLst/>
              <a:ea typeface="+mn-lt"/>
              <a:cs typeface="+mn-lt"/>
            </a:endParaRPr>
          </a:p>
          <a:p>
            <a:endParaRPr lang="en-US" sz="1100" dirty="0">
              <a:ea typeface="+mn-lt"/>
              <a:cs typeface="+mn-lt"/>
            </a:endParaRPr>
          </a:p>
          <a:p>
            <a:r>
              <a:rPr lang="en-US" sz="1100" b="0" i="0" dirty="0">
                <a:effectLst/>
                <a:ea typeface="+mn-lt"/>
                <a:cs typeface="+mn-lt"/>
              </a:rPr>
              <a:t>With continued enhancements and new features, Teams Essentials is poised to become an even more powerful collaboration platform for remote teams</a:t>
            </a:r>
            <a:r>
              <a:rPr lang="en-US" sz="1100" dirty="0">
                <a:ea typeface="+mn-lt"/>
                <a:cs typeface="+mn-lt"/>
              </a:rPr>
              <a:t>, enabling growth for your organization at an affordable price</a:t>
            </a:r>
            <a:r>
              <a:rPr lang="en-US" sz="1100" b="0" i="0" dirty="0">
                <a:effectLst/>
                <a:ea typeface="+mn-lt"/>
                <a:cs typeface="+mn-lt"/>
              </a:rPr>
              <a:t>.</a:t>
            </a:r>
            <a:r>
              <a:rPr lang="en-US" sz="1100" dirty="0">
                <a:ea typeface="+mn-lt"/>
                <a:cs typeface="+mn-lt"/>
              </a:rPr>
              <a:t> </a:t>
            </a:r>
          </a:p>
          <a:p>
            <a:pPr>
              <a:spcAft>
                <a:spcPts val="600"/>
              </a:spcAft>
            </a:pPr>
            <a:endParaRPr lang="en-US" sz="1100" b="0" i="0" dirty="0">
              <a:solidFill>
                <a:srgbClr val="000000"/>
              </a:solidFill>
              <a:effectLst/>
              <a:latin typeface="Segoe UI" panose="020B0502040204020203" pitchFamily="34" charset="0"/>
              <a:cs typeface="Segoe UI"/>
            </a:endParaRPr>
          </a:p>
        </p:txBody>
      </p:sp>
      <p:sp>
        <p:nvSpPr>
          <p:cNvPr id="3" name="Rectangle 2">
            <a:extLst>
              <a:ext uri="{FF2B5EF4-FFF2-40B4-BE49-F238E27FC236}">
                <a16:creationId xmlns:a16="http://schemas.microsoft.com/office/drawing/2014/main" id="{92964387-A856-5DB7-B7D1-7A97F1D41B20}"/>
              </a:ext>
            </a:extLst>
          </p:cNvPr>
          <p:cNvSpPr>
            <a:spLocks/>
          </p:cNvSpPr>
          <p:nvPr/>
        </p:nvSpPr>
        <p:spPr>
          <a:xfrm>
            <a:off x="417617" y="9495297"/>
            <a:ext cx="6936830" cy="369332"/>
          </a:xfrm>
          <a:prstGeom prst="rect">
            <a:avLst/>
          </a:prstGeom>
        </p:spPr>
        <p:txBody>
          <a:bodyPr wrap="square" lIns="45720" tIns="45720" rIns="45720" bIns="45720" anchor="ctr">
            <a:noAutofit/>
          </a:bodyPr>
          <a:lstStyle/>
          <a:p>
            <a:pPr defTabSz="700815">
              <a:spcBef>
                <a:spcPts val="300"/>
              </a:spcBef>
              <a:spcAft>
                <a:spcPct val="0"/>
              </a:spcAft>
              <a:defRPr/>
            </a:pPr>
            <a:r>
              <a:rPr lang="en-US" sz="1300" kern="0" dirty="0">
                <a:solidFill>
                  <a:srgbClr val="5D5BD4"/>
                </a:solidFill>
                <a:latin typeface="Segoe UI Semibold"/>
                <a:cs typeface="Segoe UI Semibold"/>
              </a:rPr>
              <a:t>We're here to help you transition to the ultimate collaboration and communication tool for small and medium-sized businesses. Give us a call.</a:t>
            </a:r>
            <a:endParaRPr lang="en-US" dirty="0">
              <a:latin typeface="Segoe UI Semibold"/>
              <a:cs typeface="Segoe UI Semibold"/>
            </a:endParaRPr>
          </a:p>
        </p:txBody>
      </p:sp>
    </p:spTree>
    <p:extLst>
      <p:ext uri="{BB962C8B-B14F-4D97-AF65-F5344CB8AC3E}">
        <p14:creationId xmlns:p14="http://schemas.microsoft.com/office/powerpoint/2010/main" val="2250253514"/>
      </p:ext>
    </p:extLst>
  </p:cSld>
  <p:clrMapOvr>
    <a:masterClrMapping/>
  </p:clrMapOvr>
  <p:transition>
    <p:fade/>
  </p:transition>
  <p:extLst>
    <p:ext uri="{6950BFC3-D8DA-4A85-94F7-54DA5524770B}">
      <p188:commentRel xmlns:p188="http://schemas.microsoft.com/office/powerpoint/2018/8/main" r:id="rId3"/>
    </p:ext>
  </p:extLs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aLxlathjhl3k4lwgdEj.lA"/>
</p:tagLst>
</file>

<file path=ppt/theme/theme1.xml><?xml version="1.0" encoding="utf-8"?>
<a:theme xmlns:a="http://schemas.openxmlformats.org/drawingml/2006/main" name="Microsoft 365 PPT Template - 2018">
  <a:themeElements>
    <a:clrScheme name="Teams Essentials">
      <a:dk1>
        <a:srgbClr val="000000"/>
      </a:dk1>
      <a:lt1>
        <a:srgbClr val="FFFFFF"/>
      </a:lt1>
      <a:dk2>
        <a:srgbClr val="243A5E"/>
      </a:dk2>
      <a:lt2>
        <a:srgbClr val="F1F2F1"/>
      </a:lt2>
      <a:accent1>
        <a:srgbClr val="5C5AD4"/>
      </a:accent1>
      <a:accent2>
        <a:srgbClr val="34258E"/>
      </a:accent2>
      <a:accent3>
        <a:srgbClr val="9EA1FC"/>
      </a:accent3>
      <a:accent4>
        <a:srgbClr val="D1D2D1"/>
      </a:accent4>
      <a:accent5>
        <a:srgbClr val="727372"/>
      </a:accent5>
      <a:accent6>
        <a:srgbClr val="000000"/>
      </a:accent6>
      <a:hlink>
        <a:srgbClr val="FBADA4"/>
      </a:hlink>
      <a:folHlink>
        <a:srgbClr val="7ACDFE"/>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 365 PPT Template 2018_2" id="{01A7FB2A-7862-441E-89D5-C3EE05893CAC}" vid="{DEC62A46-47F5-4825-899D-4E8B117FF7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54ab26a-04f6-42f5-9555-e3c9fb1706a1" xsi:nil="true"/>
    <lcf76f155ced4ddcb4097134ff3c332f xmlns="a7384ce8-a2ad-4061-818a-88bf72b6eefd">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Dateapproved xmlns="a7384ce8-a2ad-4061-818a-88bf72b6eef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F743FB91453AB4DB8662F2E12DC3E10" ma:contentTypeVersion="20" ma:contentTypeDescription="Create a new document." ma:contentTypeScope="" ma:versionID="fbcd8d2e3b3bd56504145b29f99c1700">
  <xsd:schema xmlns:xsd="http://www.w3.org/2001/XMLSchema" xmlns:xs="http://www.w3.org/2001/XMLSchema" xmlns:p="http://schemas.microsoft.com/office/2006/metadata/properties" xmlns:ns1="http://schemas.microsoft.com/sharepoint/v3" xmlns:ns2="a7384ce8-a2ad-4061-818a-88bf72b6eefd" xmlns:ns3="254ab26a-04f6-42f5-9555-e3c9fb1706a1" targetNamespace="http://schemas.microsoft.com/office/2006/metadata/properties" ma:root="true" ma:fieldsID="5da68e70e9ce408b70baf15082866daf" ns1:_="" ns2:_="" ns3:_="">
    <xsd:import namespace="http://schemas.microsoft.com/sharepoint/v3"/>
    <xsd:import namespace="a7384ce8-a2ad-4061-818a-88bf72b6eefd"/>
    <xsd:import namespace="254ab26a-04f6-42f5-9555-e3c9fb1706a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1:_ip_UnifiedCompliancePolicyProperties" minOccurs="0"/>
                <xsd:element ref="ns1:_ip_UnifiedCompliancePolicyUIAction" minOccurs="0"/>
                <xsd:element ref="ns2:MediaServiceDocTags" minOccurs="0"/>
                <xsd:element ref="ns3:SharedWithUsers" minOccurs="0"/>
                <xsd:element ref="ns3:SharedWithDetail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Location" minOccurs="0"/>
                <xsd:element ref="ns2:Dateapprove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7384ce8-a2ad-4061-818a-88bf72b6eef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ocTags" ma:index="13" nillable="true" ma:displayName="MediaServiceDocTags" ma:hidden="true" ma:internalName="MediaServiceDocTags" ma:readOnly="true">
      <xsd:simpleType>
        <xsd:restriction base="dms:Note"/>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4" nillable="true" ma:displayName="Location" ma:indexed="true" ma:internalName="MediaServiceLocation" ma:readOnly="true">
      <xsd:simpleType>
        <xsd:restriction base="dms:Text"/>
      </xsd:simpleType>
    </xsd:element>
    <xsd:element name="Dateapproved" ma:index="25" nillable="true" ma:displayName="Notes" ma:description="Enter date approved here" ma:format="Dropdown" ma:internalName="Dateapproved">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54ab26a-04f6-42f5-9555-e3c9fb1706a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bda739f-6e84-4682-ab84-dba308ad8f6a}" ma:internalName="TaxCatchAll" ma:showField="CatchAllData" ma:web="254ab26a-04f6-42f5-9555-e3c9fb1706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13544BD-3C37-454D-96E0-4BE1302DE59E}">
  <ds:schemaRefs>
    <ds:schemaRef ds:uri="http://www.w3.org/XML/1998/namespace"/>
    <ds:schemaRef ds:uri="http://purl.org/dc/elements/1.1/"/>
    <ds:schemaRef ds:uri="http://purl.org/dc/dcmitype/"/>
    <ds:schemaRef ds:uri="a7384ce8-a2ad-4061-818a-88bf72b6eefd"/>
    <ds:schemaRef ds:uri="http://schemas.microsoft.com/office/2006/documentManagement/types"/>
    <ds:schemaRef ds:uri="http://schemas.microsoft.com/sharepoint/v3"/>
    <ds:schemaRef ds:uri="http://schemas.microsoft.com/office/2006/metadata/properties"/>
    <ds:schemaRef ds:uri="http://schemas.microsoft.com/office/infopath/2007/PartnerControls"/>
    <ds:schemaRef ds:uri="http://schemas.openxmlformats.org/package/2006/metadata/core-properties"/>
    <ds:schemaRef ds:uri="254ab26a-04f6-42f5-9555-e3c9fb1706a1"/>
    <ds:schemaRef ds:uri="http://purl.org/dc/terms/"/>
  </ds:schemaRefs>
</ds:datastoreItem>
</file>

<file path=customXml/itemProps2.xml><?xml version="1.0" encoding="utf-8"?>
<ds:datastoreItem xmlns:ds="http://schemas.openxmlformats.org/officeDocument/2006/customXml" ds:itemID="{B032A442-717B-4039-97F6-74BB2F4535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7384ce8-a2ad-4061-818a-88bf72b6eefd"/>
    <ds:schemaRef ds:uri="254ab26a-04f6-42f5-9555-e3c9fb1706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3557910-F4F9-4BF1-B426-BC00EB49A16C}">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
  <TotalTime>0</TotalTime>
  <Words>4248</Words>
  <Application>Microsoft Office PowerPoint</Application>
  <PresentationFormat>Custom</PresentationFormat>
  <Paragraphs>133</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Microsoft 365 PPT Template - 2018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80</cp:revision>
  <dcterms:created xsi:type="dcterms:W3CDTF">2018-07-06T18:42:17Z</dcterms:created>
  <dcterms:modified xsi:type="dcterms:W3CDTF">2023-03-31T18:54:00Z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0x010100FF743FB91453AB4DB8662F2E12DC3E10</vt:lpwstr>
  </property>
  <property fmtid="{D5CDD505-2E9C-101B-9397-08002B2CF9AE}" pid="3" name="MSIP_Label_f42aa342-8706-4288-bd11-ebb85995028c_Enabled">
    <vt:lpwstr>True</vt:lpwstr>
  </property>
  <property fmtid="{D5CDD505-2E9C-101B-9397-08002B2CF9AE}" pid="4" name="MSIP_Label_f42aa342-8706-4288-bd11-ebb85995028c_SiteId">
    <vt:lpwstr>72f988bf-86f1-41af-91ab-2d7cd011db47</vt:lpwstr>
  </property>
  <property fmtid="{D5CDD505-2E9C-101B-9397-08002B2CF9AE}" pid="5" name="MSIP_Label_f42aa342-8706-4288-bd11-ebb85995028c_Owner">
    <vt:lpwstr>ingroth@microsoft.com</vt:lpwstr>
  </property>
  <property fmtid="{D5CDD505-2E9C-101B-9397-08002B2CF9AE}" pid="6" name="MSIP_Label_f42aa342-8706-4288-bd11-ebb85995028c_SetDate">
    <vt:lpwstr>2019-06-21T16:14:05.0740406Z</vt:lpwstr>
  </property>
  <property fmtid="{D5CDD505-2E9C-101B-9397-08002B2CF9AE}" pid="7" name="MSIP_Label_f42aa342-8706-4288-bd11-ebb85995028c_Name">
    <vt:lpwstr>General</vt:lpwstr>
  </property>
  <property fmtid="{D5CDD505-2E9C-101B-9397-08002B2CF9AE}" pid="8" name="MSIP_Label_f42aa342-8706-4288-bd11-ebb85995028c_Application">
    <vt:lpwstr>Microsoft Azure Information Protection</vt:lpwstr>
  </property>
  <property fmtid="{D5CDD505-2E9C-101B-9397-08002B2CF9AE}" pid="9" name="MSIP_Label_f42aa342-8706-4288-bd11-ebb85995028c_ActionId">
    <vt:lpwstr>eb8d5f62-eaf2-4a60-8337-baa6621ff12a</vt:lpwstr>
  </property>
  <property fmtid="{D5CDD505-2E9C-101B-9397-08002B2CF9AE}" pid="10" name="MSIP_Label_f42aa342-8706-4288-bd11-ebb85995028c_Extended_MSFT_Method">
    <vt:lpwstr>Automatic</vt:lpwstr>
  </property>
  <property fmtid="{D5CDD505-2E9C-101B-9397-08002B2CF9AE}" pid="11" name="Sensitivity">
    <vt:lpwstr>General</vt:lpwstr>
  </property>
  <property fmtid="{D5CDD505-2E9C-101B-9397-08002B2CF9AE}" pid="12" name="MediaServiceImageTags">
    <vt:lpwstr/>
  </property>
</Properties>
</file>